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306" r:id="rId2"/>
    <p:sldId id="257" r:id="rId3"/>
    <p:sldId id="384" r:id="rId4"/>
    <p:sldId id="364" r:id="rId5"/>
    <p:sldId id="367" r:id="rId6"/>
    <p:sldId id="369" r:id="rId7"/>
    <p:sldId id="387" r:id="rId8"/>
    <p:sldId id="389" r:id="rId9"/>
    <p:sldId id="342" r:id="rId10"/>
    <p:sldId id="370" r:id="rId11"/>
    <p:sldId id="394" r:id="rId12"/>
    <p:sldId id="344" r:id="rId13"/>
    <p:sldId id="371" r:id="rId14"/>
    <p:sldId id="350" r:id="rId15"/>
    <p:sldId id="383" r:id="rId16"/>
    <p:sldId id="352" r:id="rId17"/>
    <p:sldId id="345" r:id="rId18"/>
    <p:sldId id="390" r:id="rId19"/>
    <p:sldId id="347" r:id="rId20"/>
    <p:sldId id="327" r:id="rId21"/>
    <p:sldId id="348" r:id="rId22"/>
    <p:sldId id="396" r:id="rId23"/>
    <p:sldId id="317" r:id="rId24"/>
    <p:sldId id="397" r:id="rId25"/>
    <p:sldId id="395" r:id="rId26"/>
    <p:sldId id="388" r:id="rId27"/>
    <p:sldId id="305" r:id="rId28"/>
    <p:sldId id="376" r:id="rId29"/>
    <p:sldId id="377" r:id="rId30"/>
    <p:sldId id="328" r:id="rId31"/>
    <p:sldId id="299" r:id="rId32"/>
    <p:sldId id="391" r:id="rId33"/>
    <p:sldId id="392" r:id="rId34"/>
    <p:sldId id="386" r:id="rId35"/>
    <p:sldId id="330" r:id="rId36"/>
    <p:sldId id="393" r:id="rId37"/>
    <p:sldId id="633" r:id="rId38"/>
    <p:sldId id="628" r:id="rId39"/>
    <p:sldId id="378" r:id="rId40"/>
    <p:sldId id="323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30">
          <p15:clr>
            <a:srgbClr val="A4A3A4"/>
          </p15:clr>
        </p15:guide>
        <p15:guide id="2" pos="57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7B2F7"/>
    <a:srgbClr val="4BDEE3"/>
    <a:srgbClr val="43E3E3"/>
    <a:srgbClr val="1453E3"/>
    <a:srgbClr val="1947FB"/>
    <a:srgbClr val="C121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18" autoAdjust="0"/>
    <p:restoredTop sz="80816" autoAdjust="0"/>
  </p:normalViewPr>
  <p:slideViewPr>
    <p:cSldViewPr snapToGrid="0" snapToObjects="1" showGuides="1">
      <p:cViewPr varScale="1">
        <p:scale>
          <a:sx n="98" d="100"/>
          <a:sy n="98" d="100"/>
        </p:scale>
        <p:origin x="2592" y="184"/>
      </p:cViewPr>
      <p:guideLst>
        <p:guide orient="horz" pos="4230"/>
        <p:guide pos="5759"/>
      </p:guideLst>
    </p:cSldViewPr>
  </p:slideViewPr>
  <p:outlineViewPr>
    <p:cViewPr>
      <p:scale>
        <a:sx n="33" d="100"/>
        <a:sy n="33" d="100"/>
      </p:scale>
      <p:origin x="0" y="552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6D2774-186A-AB48-9F36-82FDB6A83C3D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CBB5D3-E038-3040-A133-92630B3ED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52198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3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F41562-610F-7E41-93EF-79170C8340CD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154D48-21AB-6546-9E79-9D680E89D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4635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7860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57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simply population 1 were</a:t>
            </a:r>
            <a:r>
              <a:rPr lang="en-US" baseline="0" dirty="0"/>
              <a:t> represented at a higher proportion in the group of "early flowering".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8820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56516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Population structure and kinship are both confounding factors in GWAS since they produce covariance between individuals' phenotype values. Yet the dimensionality of these two processes are different. Population structure is a low dimensional process embedded in a high dimensional space so that a relatively small number of principal components represent the underlying population genetics [2], [27], [30]. Therefore, a small number of principal components can be adequate to account for population structure in GWAS datasets [3], [1]. Conversely, kinship is a high dimensional process since small sets of individuals are very closely related while being unrelated to the remaining individuals. Consider an idealized example of independent parent-offspring duos so that the coefficient of </a:t>
            </a:r>
            <a:r>
              <a:rPr lang="en-US" dirty="0" err="1"/>
              <a:t>coancestry</a:t>
            </a:r>
            <a:r>
              <a:rPr lang="en-US" dirty="0"/>
              <a:t> between parent and offspring is 0.5, and 0 between all other individuals. It follows directly that the corresponding </a:t>
            </a:r>
            <a:r>
              <a:rPr lang="en-US" dirty="0" err="1"/>
              <a:t>coancestry</a:t>
            </a:r>
            <a:r>
              <a:rPr lang="en-US" dirty="0"/>
              <a:t> matrix is block diagonal and the </a:t>
            </a:r>
            <a:r>
              <a:rPr lang="en-US" dirty="0" err="1"/>
              <a:t>eigen</a:t>
            </a:r>
            <a:r>
              <a:rPr lang="en-US" dirty="0"/>
              <a:t>-spectrum has a long tail so that all </a:t>
            </a:r>
            <a:r>
              <a:rPr lang="en-US" dirty="0" err="1"/>
              <a:t>eigen</a:t>
            </a:r>
            <a:r>
              <a:rPr lang="en-US" dirty="0"/>
              <a:t>-values are nonzero. Thus kinship is a high-dimensional process that cannot be captured by a small number of principal components.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292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In a Q-Q plot from a genome-wide association study (GWAS), each dot represents the expected versus observed p-values for a single nucleotide polymorphism (SNP).</a:t>
            </a:r>
          </a:p>
          <a:p>
            <a:br>
              <a:rPr lang="en-US" dirty="0"/>
            </a:b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expected p-value = (rank of SNP in the data set) / (total number of SNPs being tested)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003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028950" y="857250"/>
            <a:ext cx="30861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D3B292-8EB8-1340-8802-EB8EB270104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3817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028950" y="857250"/>
            <a:ext cx="3086100" cy="231457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F61A31-88BE-FE4B-8A66-22C806CDEFE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3326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667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colors;</a:t>
            </a:r>
            <a:r>
              <a:rPr lang="en-US" baseline="0" dirty="0"/>
              <a:t> shape; size; weight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1146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94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9952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912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400" dirty="0">
                <a:solidFill>
                  <a:srgbClr val="FF0000"/>
                </a:solidFill>
              </a:rPr>
              <a:t>Assumptions: </a:t>
            </a:r>
          </a:p>
          <a:p>
            <a:pPr marL="0" indent="0">
              <a:buNone/>
            </a:pPr>
            <a:r>
              <a:rPr lang="en-IN" sz="1200" dirty="0">
                <a:solidFill>
                  <a:srgbClr val="000000"/>
                </a:solidFill>
              </a:rPr>
              <a:t>1. </a:t>
            </a:r>
            <a:r>
              <a:rPr lang="en-IN" sz="1200" dirty="0"/>
              <a:t>Crossovers occurred at random along the chromosome </a:t>
            </a:r>
          </a:p>
          <a:p>
            <a:pPr marL="0" indent="0">
              <a:buNone/>
            </a:pPr>
            <a:r>
              <a:rPr lang="en-IN" sz="1200" dirty="0"/>
              <a:t>2. The probability of a crossover at one position along the chromosome was independent of the probability of a crossover at another position.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619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 &lt;- seq(0, 0.4999, by=0.01)</a:t>
            </a:r>
          </a:p>
          <a:p>
            <a:r>
              <a:rPr lang="en-US" dirty="0"/>
              <a:t>d &lt;- -0.5*log(1-2*r)</a:t>
            </a:r>
          </a:p>
          <a:p>
            <a:r>
              <a:rPr lang="en-US" dirty="0" err="1"/>
              <a:t>cM</a:t>
            </a:r>
            <a:r>
              <a:rPr lang="en-US" dirty="0"/>
              <a:t> &lt;- d*100</a:t>
            </a:r>
          </a:p>
          <a:p>
            <a:r>
              <a:rPr lang="en-US" dirty="0"/>
              <a:t>plot(NULL, NULL, </a:t>
            </a:r>
            <a:r>
              <a:rPr lang="en-US" dirty="0" err="1"/>
              <a:t>xlim</a:t>
            </a:r>
            <a:r>
              <a:rPr lang="en-US" dirty="0"/>
              <a:t>=range(r), </a:t>
            </a:r>
            <a:r>
              <a:rPr lang="en-US" dirty="0" err="1"/>
              <a:t>ylim</a:t>
            </a:r>
            <a:r>
              <a:rPr lang="en-US" dirty="0"/>
              <a:t>=range(</a:t>
            </a:r>
            <a:r>
              <a:rPr lang="en-US" dirty="0" err="1"/>
              <a:t>cM</a:t>
            </a:r>
            <a:r>
              <a:rPr lang="en-US" dirty="0"/>
              <a:t>),</a:t>
            </a:r>
          </a:p>
          <a:p>
            <a:r>
              <a:rPr lang="en-US" dirty="0"/>
              <a:t>     </a:t>
            </a:r>
            <a:r>
              <a:rPr lang="en-US" dirty="0" err="1"/>
              <a:t>xlab</a:t>
            </a:r>
            <a:r>
              <a:rPr lang="en-US" dirty="0"/>
              <a:t>="recombination rate",</a:t>
            </a:r>
          </a:p>
          <a:p>
            <a:r>
              <a:rPr lang="en-US" dirty="0"/>
              <a:t>     </a:t>
            </a:r>
            <a:r>
              <a:rPr lang="en-US" dirty="0" err="1"/>
              <a:t>ylab</a:t>
            </a:r>
            <a:r>
              <a:rPr lang="en-US" dirty="0"/>
              <a:t>="Haldane's distance (</a:t>
            </a:r>
            <a:r>
              <a:rPr lang="en-US" dirty="0" err="1"/>
              <a:t>cM</a:t>
            </a:r>
            <a:r>
              <a:rPr lang="en-US" dirty="0"/>
              <a:t>)",</a:t>
            </a:r>
          </a:p>
          <a:p>
            <a:r>
              <a:rPr lang="en-US" dirty="0"/>
              <a:t>     main="Haldane's mapping function")</a:t>
            </a:r>
          </a:p>
          <a:p>
            <a:r>
              <a:rPr lang="en-US" dirty="0"/>
              <a:t>lines(r, </a:t>
            </a:r>
            <a:r>
              <a:rPr lang="en-US" dirty="0" err="1"/>
              <a:t>cM</a:t>
            </a:r>
            <a:r>
              <a:rPr lang="en-US" dirty="0"/>
              <a:t>, </a:t>
            </a:r>
            <a:r>
              <a:rPr lang="en-US" dirty="0" err="1"/>
              <a:t>lwd</a:t>
            </a:r>
            <a:r>
              <a:rPr lang="en-US" dirty="0"/>
              <a:t>=2)</a:t>
            </a:r>
          </a:p>
          <a:p>
            <a:r>
              <a:rPr lang="en-US" dirty="0"/>
              <a:t>lines(r, 100*r, col="gray50", </a:t>
            </a:r>
            <a:r>
              <a:rPr lang="en-US" dirty="0" err="1"/>
              <a:t>lwd</a:t>
            </a:r>
            <a:r>
              <a:rPr lang="en-US" dirty="0"/>
              <a:t>=2)</a:t>
            </a:r>
          </a:p>
          <a:p>
            <a:r>
              <a:rPr lang="en-US" dirty="0"/>
              <a:t>#</a:t>
            </a:r>
            <a:r>
              <a:rPr lang="en-US" dirty="0" err="1"/>
              <a:t>abline</a:t>
            </a:r>
            <a:r>
              <a:rPr lang="en-US" dirty="0"/>
              <a:t>(a=0, b=1)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705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sz="1400" dirty="0">
                <a:solidFill>
                  <a:srgbClr val="FF0000"/>
                </a:solidFill>
              </a:rPr>
              <a:t>Assumptions: </a:t>
            </a:r>
          </a:p>
          <a:p>
            <a:pPr marL="0" indent="0">
              <a:buNone/>
            </a:pPr>
            <a:r>
              <a:rPr lang="en-IN" sz="1200" dirty="0">
                <a:solidFill>
                  <a:srgbClr val="000000"/>
                </a:solidFill>
              </a:rPr>
              <a:t>1. </a:t>
            </a:r>
            <a:r>
              <a:rPr lang="en-IN" sz="1200" dirty="0"/>
              <a:t>Crossovers occurred at random along the chromosome </a:t>
            </a:r>
          </a:p>
          <a:p>
            <a:pPr marL="0" indent="0">
              <a:buNone/>
            </a:pPr>
            <a:r>
              <a:rPr lang="en-IN" sz="1200" dirty="0"/>
              <a:t>2. The probability of a crossover at one position along the chromosome was independent of the probability of a crossover at another position.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619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likelihood</a:t>
            </a:r>
            <a:r>
              <a:rPr lang="en-US" baseline="0" dirty="0"/>
              <a:t> of a QTL at a location is 1000 times as that of no QTLs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154D48-21AB-6546-9E79-9D680E89D07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94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0C4EF3-0DAA-714F-90CE-4047899F238F}" type="datetime1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856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259-BD41-7644-8239-9C6BA2210306}" type="datetime1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065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6E1EFC-E6AB-2947-A6D2-5B231F6001E8}" type="datetime1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2497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157841-5AC3-314E-B511-702A63E29FFA}" type="datetime1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917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D64125-C793-CF40-AB85-5C580211B255}" type="datetime1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198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3BC11-D26C-9545-8066-AD887DC40162}" type="datetime1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48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EB1DA-39EA-654F-9C1C-79D5A957E68F}" type="datetime1">
              <a:rPr lang="en-US" smtClean="0"/>
              <a:t>3/7/23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998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BDEB1-7C20-1A41-8500-9C13ED8CAD7B}" type="datetime1">
              <a:rPr lang="en-US" smtClean="0"/>
              <a:t>3/7/23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4566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308EA-94AC-6B47-B055-F8BDD6933FD2}" type="datetime1">
              <a:rPr lang="en-US" smtClean="0"/>
              <a:t>3/7/23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13633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84899-45CA-A542-9B98-BED806E245BD}" type="datetime1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02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76BE-35F3-B741-9D24-92BEBB725E1A}" type="datetime1">
              <a:rPr lang="en-US" smtClean="0"/>
              <a:t>3/7/23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740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73C396-9FD4-4C49-83A0-4D35B418F31C}" type="datetime1">
              <a:rPr lang="en-US" smtClean="0"/>
              <a:t>3/7/23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5B2AE2-DAEA-F74D-A404-B70F164081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55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7" Type="http://schemas.openxmlformats.org/officeDocument/2006/relationships/image" Target="../media/image17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.bin"/><Relationship Id="rId5" Type="http://schemas.openxmlformats.org/officeDocument/2006/relationships/image" Target="../media/image16.emf"/><Relationship Id="rId4" Type="http://schemas.openxmlformats.org/officeDocument/2006/relationships/oleObject" Target="../embeddings/oleObject3.bin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05739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dirty="0"/>
              <a:t>QTL mapping and GWAS</a:t>
            </a:r>
            <a:br>
              <a:rPr lang="en-US" sz="3600" dirty="0"/>
            </a:br>
            <a:br>
              <a:rPr lang="en-US" sz="2800" dirty="0"/>
            </a:br>
            <a:r>
              <a:rPr lang="en-US" sz="2000" dirty="0"/>
              <a:t>Bioinformatics Applications (PLPTH813)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4516" y="3962829"/>
            <a:ext cx="64008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Sanzhen Liu</a:t>
            </a:r>
          </a:p>
          <a:p>
            <a:endParaRPr lang="en-US" sz="2800" dirty="0"/>
          </a:p>
          <a:p>
            <a:r>
              <a:rPr lang="en-US" sz="2800"/>
              <a:t>2/28/2023</a:t>
            </a:r>
            <a:endParaRPr lang="en-US" sz="28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0410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Approach 2: Interval mapping (IM)</a:t>
            </a:r>
          </a:p>
        </p:txBody>
      </p:sp>
      <p:cxnSp>
        <p:nvCxnSpPr>
          <p:cNvPr id="3" name="Straight Connector 2"/>
          <p:cNvCxnSpPr/>
          <p:nvPr/>
        </p:nvCxnSpPr>
        <p:spPr>
          <a:xfrm>
            <a:off x="1314329" y="2209114"/>
            <a:ext cx="686691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1633643" y="208928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2513185" y="208928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4240922" y="208928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234903" y="208928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3379012" y="208928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980272" y="208928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453511" y="208160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8181248" y="208160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7319338" y="208160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7920598" y="208160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5257323" y="208160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6985060" y="208160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123150" y="208160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6724410" y="208160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522026" y="208160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2660116" y="208160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3261376" y="208160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4" name="Group 33"/>
          <p:cNvGrpSpPr/>
          <p:nvPr/>
        </p:nvGrpSpPr>
        <p:grpSpPr>
          <a:xfrm>
            <a:off x="1203991" y="2303845"/>
            <a:ext cx="556563" cy="443447"/>
            <a:chOff x="1203991" y="2303845"/>
            <a:chExt cx="556563" cy="443447"/>
          </a:xfrm>
        </p:grpSpPr>
        <p:sp>
          <p:nvSpPr>
            <p:cNvPr id="9" name="TextBox 8"/>
            <p:cNvSpPr txBox="1"/>
            <p:nvPr/>
          </p:nvSpPr>
          <p:spPr>
            <a:xfrm>
              <a:off x="1203991" y="2377960"/>
              <a:ext cx="5565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QTL</a:t>
              </a:r>
            </a:p>
          </p:txBody>
        </p:sp>
        <p:sp>
          <p:nvSpPr>
            <p:cNvPr id="31" name="Isosceles Triangle 30"/>
            <p:cNvSpPr/>
            <p:nvPr/>
          </p:nvSpPr>
          <p:spPr>
            <a:xfrm>
              <a:off x="1421824" y="2303845"/>
              <a:ext cx="120897" cy="140298"/>
            </a:xfrm>
            <a:prstGeom prst="triangle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3" name="Straight Connector 32"/>
          <p:cNvCxnSpPr/>
          <p:nvPr/>
        </p:nvCxnSpPr>
        <p:spPr>
          <a:xfrm>
            <a:off x="1314329" y="2089280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2"/>
          <p:cNvSpPr>
            <a:spLocks noGrp="1"/>
          </p:cNvSpPr>
          <p:nvPr>
            <p:ph idx="1"/>
          </p:nvPr>
        </p:nvSpPr>
        <p:spPr>
          <a:xfrm>
            <a:off x="938834" y="3305684"/>
            <a:ext cx="7571780" cy="2367050"/>
          </a:xfrm>
        </p:spPr>
        <p:txBody>
          <a:bodyPr>
            <a:noAutofit/>
          </a:bodyPr>
          <a:lstStyle/>
          <a:p>
            <a:pPr>
              <a:lnSpc>
                <a:spcPct val="130000"/>
              </a:lnSpc>
            </a:pPr>
            <a:r>
              <a:rPr lang="en-US" sz="2800" dirty="0"/>
              <a:t>Assume a single QTL model (QTL at a certain genetic position)</a:t>
            </a:r>
          </a:p>
          <a:p>
            <a:pPr>
              <a:lnSpc>
                <a:spcPct val="130000"/>
              </a:lnSpc>
            </a:pPr>
            <a:r>
              <a:rPr lang="en-US" sz="2800" dirty="0"/>
              <a:t>Determine the </a:t>
            </a:r>
            <a:r>
              <a:rPr lang="en-US" sz="2800" b="1" i="1" dirty="0"/>
              <a:t>confidence</a:t>
            </a:r>
            <a:r>
              <a:rPr lang="en-US" sz="2800" dirty="0"/>
              <a:t> of each QTL model</a:t>
            </a:r>
          </a:p>
          <a:p>
            <a:pPr>
              <a:lnSpc>
                <a:spcPct val="130000"/>
              </a:lnSpc>
            </a:pPr>
            <a:r>
              <a:rPr lang="en-US" sz="2800" dirty="0"/>
              <a:t>Scan the whole map (interval by interval)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254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128 -0.00116 L 0.72855 0.00046 " pathEditMode="relative" rAng="0" ptsTypes="AA">
                                      <p:cBhvr>
                                        <p:cTn id="6" dur="3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863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2CDE87-F043-06AB-5783-C174955AB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062B41-A8CC-59E6-EB32-A6695CD789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913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82273" y="2236195"/>
            <a:ext cx="3114994" cy="28623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Interval mapping – estimate genotypes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2075" y="5441186"/>
            <a:ext cx="5398956" cy="96254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Assume a single QTL model (QTL at a certain genetic position)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580412" y="1720078"/>
            <a:ext cx="287255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731782" y="160024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611324" y="160024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339061" y="1600244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482273" y="1797363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098250" y="1797363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33042" y="1797363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QTL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45375" y="1223236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3956158" y="1223236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546316" y="2236195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…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188231" y="2236195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…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439304" y="2236195"/>
            <a:ext cx="1544977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0 w/high </a:t>
            </a:r>
            <a:r>
              <a:rPr lang="en-US" b="1" dirty="0" err="1"/>
              <a:t>prob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1 w/high </a:t>
            </a:r>
            <a:r>
              <a:rPr lang="en-US" b="1" dirty="0" err="1"/>
              <a:t>prob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1 w/high </a:t>
            </a:r>
            <a:r>
              <a:rPr lang="en-US" b="1" dirty="0" err="1"/>
              <a:t>prob</a:t>
            </a:r>
            <a:endParaRPr lang="en-US" b="1" dirty="0"/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>
                <a:solidFill>
                  <a:srgbClr val="FF0000"/>
                </a:solidFill>
              </a:rPr>
              <a:t>?</a:t>
            </a:r>
          </a:p>
          <a:p>
            <a:r>
              <a:rPr lang="en-US" b="1" dirty="0"/>
              <a:t>…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9274" y="2326674"/>
            <a:ext cx="1413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Genotype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844503" y="2035436"/>
            <a:ext cx="41099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Estimate genotypes</a:t>
            </a:r>
            <a:r>
              <a:rPr lang="en-US" sz="2800" dirty="0"/>
              <a:t>:</a:t>
            </a:r>
          </a:p>
          <a:p>
            <a:r>
              <a:rPr lang="en-US" sz="2800" dirty="0"/>
              <a:t>each estimated genotype is associated with a certain probability</a:t>
            </a:r>
          </a:p>
          <a:p>
            <a:endParaRPr lang="en-US" sz="2800" dirty="0"/>
          </a:p>
          <a:p>
            <a:pPr marL="457200" indent="-457200">
              <a:buFont typeface="Arial"/>
              <a:buChar char="•"/>
            </a:pPr>
            <a:r>
              <a:rPr lang="en-US" sz="2800" dirty="0"/>
              <a:t>Genetic linkage map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12</a:t>
            </a:fld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2212760" y="2179470"/>
            <a:ext cx="1743398" cy="3058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414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9370"/>
            <a:ext cx="8229600" cy="679339"/>
          </a:xfrm>
        </p:spPr>
        <p:txBody>
          <a:bodyPr>
            <a:normAutofit/>
          </a:bodyPr>
          <a:lstStyle/>
          <a:p>
            <a:r>
              <a:rPr lang="en-US" sz="3200" dirty="0"/>
              <a:t>Genetic linkage map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37709"/>
            <a:ext cx="7964121" cy="802305"/>
          </a:xfrm>
        </p:spPr>
        <p:txBody>
          <a:bodyPr>
            <a:noAutofit/>
          </a:bodyPr>
          <a:lstStyle/>
          <a:p>
            <a:r>
              <a:rPr lang="en-US" sz="2400" dirty="0"/>
              <a:t>Describe the linear order and genetic distance of markers within a linkage group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5" name="Rounded Rectangle 4"/>
          <p:cNvSpPr/>
          <p:nvPr/>
        </p:nvSpPr>
        <p:spPr>
          <a:xfrm>
            <a:off x="3220674" y="1989613"/>
            <a:ext cx="62346" cy="1423554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/>
          <p:nvPr/>
        </p:nvCxnSpPr>
        <p:spPr>
          <a:xfrm>
            <a:off x="3077083" y="2218214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3077083" y="2390643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077083" y="2659828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077083" y="3097032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077083" y="3270165"/>
            <a:ext cx="363682" cy="0"/>
          </a:xfrm>
          <a:prstGeom prst="line">
            <a:avLst/>
          </a:prstGeom>
          <a:ln>
            <a:solidFill>
              <a:srgbClr val="3366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464861" y="2079714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M1     0 1 0 1 1 1 0 1 0 0 1 1 ...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580926" y="2399537"/>
            <a:ext cx="45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2cM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65340" y="2166867"/>
            <a:ext cx="45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1cM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2565340" y="2715478"/>
            <a:ext cx="5761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2.5cM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552352" y="3034318"/>
            <a:ext cx="4593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1cM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26233" y="2218214"/>
            <a:ext cx="15375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Linkage Group</a:t>
            </a:r>
          </a:p>
        </p:txBody>
      </p:sp>
      <p:sp>
        <p:nvSpPr>
          <p:cNvPr id="21" name="Content Placeholder 2"/>
          <p:cNvSpPr txBox="1">
            <a:spLocks/>
          </p:cNvSpPr>
          <p:nvPr/>
        </p:nvSpPr>
        <p:spPr>
          <a:xfrm>
            <a:off x="457200" y="3603808"/>
            <a:ext cx="8550958" cy="26476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N" sz="2400" b="1" dirty="0">
                <a:solidFill>
                  <a:srgbClr val="17375E"/>
                </a:solidFill>
              </a:rPr>
              <a:t>Recombination frequency</a:t>
            </a:r>
            <a:r>
              <a:rPr lang="en-IN" sz="2400" dirty="0"/>
              <a:t>: the percentage of recombinant gametes produced in a cross</a:t>
            </a:r>
          </a:p>
          <a:p>
            <a:pPr marL="0" indent="0">
              <a:buFont typeface="Arial"/>
              <a:buNone/>
            </a:pPr>
            <a:r>
              <a:rPr lang="en-IN" sz="2400" dirty="0"/>
              <a:t>     </a:t>
            </a:r>
            <a:r>
              <a:rPr lang="en-IN" sz="2400" b="1" dirty="0">
                <a:solidFill>
                  <a:srgbClr val="660066"/>
                </a:solidFill>
              </a:rPr>
              <a:t>Recombination frequency (</a:t>
            </a:r>
            <a:r>
              <a:rPr lang="en-IN" sz="2400" b="1" i="1" dirty="0">
                <a:solidFill>
                  <a:srgbClr val="660066"/>
                </a:solidFill>
              </a:rPr>
              <a:t>r</a:t>
            </a:r>
            <a:r>
              <a:rPr lang="en-IN" sz="2400" b="1" dirty="0">
                <a:solidFill>
                  <a:srgbClr val="660066"/>
                </a:solidFill>
              </a:rPr>
              <a:t>) =  #recombinants / total x 100%</a:t>
            </a:r>
          </a:p>
          <a:p>
            <a:endParaRPr lang="en-IN" sz="2400" b="1" dirty="0"/>
          </a:p>
          <a:p>
            <a:r>
              <a:rPr lang="en-IN" sz="2400" dirty="0"/>
              <a:t>1 </a:t>
            </a:r>
            <a:r>
              <a:rPr lang="en-IN" sz="2400" b="1" dirty="0">
                <a:solidFill>
                  <a:schemeClr val="tx2">
                    <a:lumMod val="75000"/>
                  </a:schemeClr>
                </a:solidFill>
              </a:rPr>
              <a:t>centimorgan</a:t>
            </a:r>
            <a:r>
              <a:rPr lang="en-IN" sz="2400" dirty="0">
                <a:solidFill>
                  <a:schemeClr val="tx2">
                    <a:lumMod val="75000"/>
                  </a:schemeClr>
                </a:solidFill>
              </a:rPr>
              <a:t> (</a:t>
            </a:r>
            <a:r>
              <a:rPr lang="en-IN" sz="2400" b="1" dirty="0">
                <a:solidFill>
                  <a:schemeClr val="tx2">
                    <a:lumMod val="75000"/>
                  </a:schemeClr>
                </a:solidFill>
              </a:rPr>
              <a:t>cM</a:t>
            </a:r>
            <a:r>
              <a:rPr lang="en-IN" sz="2400" dirty="0">
                <a:solidFill>
                  <a:schemeClr val="tx2">
                    <a:lumMod val="75000"/>
                  </a:schemeClr>
                </a:solidFill>
              </a:rPr>
              <a:t>) </a:t>
            </a:r>
            <a:r>
              <a:rPr lang="en-IN" sz="2400" dirty="0"/>
              <a:t>apart on a genetic map indicates approximately 1% of recombination events.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3464861" y="2232114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M2     0 1 0 1 1 1 0 1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1 1 ...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3464861" y="2522232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M3     0 1 0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1 0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1 1 ...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3457647" y="2957026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M4     0 1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1 0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...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464861" y="3134015"/>
            <a:ext cx="20815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M5     0 1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0 </a:t>
            </a:r>
            <a:r>
              <a:rPr lang="en-US" sz="1200" dirty="0">
                <a:solidFill>
                  <a:srgbClr val="FF0000"/>
                </a:solidFill>
              </a:rPr>
              <a:t>1</a:t>
            </a:r>
            <a:r>
              <a:rPr lang="en-US" sz="1200" dirty="0"/>
              <a:t> 1 </a:t>
            </a:r>
            <a:r>
              <a:rPr lang="en-US" sz="1200" dirty="0">
                <a:solidFill>
                  <a:srgbClr val="FF0000"/>
                </a:solidFill>
              </a:rPr>
              <a:t>0</a:t>
            </a:r>
            <a:r>
              <a:rPr lang="en-US" sz="1200" dirty="0"/>
              <a:t> ...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507932" y="1682133"/>
            <a:ext cx="1711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Marker distance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702957" y="1682133"/>
            <a:ext cx="1430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8000"/>
                </a:solidFill>
              </a:rPr>
              <a:t>Marker score</a:t>
            </a:r>
          </a:p>
        </p:txBody>
      </p: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90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8" grpId="0"/>
      <p:bldP spid="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9049" y="131806"/>
            <a:ext cx="7498080" cy="842898"/>
          </a:xfrm>
        </p:spPr>
        <p:txBody>
          <a:bodyPr>
            <a:normAutofit/>
          </a:bodyPr>
          <a:lstStyle/>
          <a:p>
            <a:r>
              <a:rPr lang="en-IN" sz="3200" dirty="0">
                <a:effectLst/>
              </a:rPr>
              <a:t>Mapping</a:t>
            </a:r>
            <a:r>
              <a:rPr lang="en-IN" sz="3200" dirty="0"/>
              <a:t> </a:t>
            </a:r>
            <a:r>
              <a:rPr lang="en-IN" sz="3200" dirty="0">
                <a:effectLst/>
              </a:rPr>
              <a:t>function</a:t>
            </a:r>
            <a:endParaRPr lang="en-IN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917" y="1176368"/>
            <a:ext cx="8403166" cy="2031670"/>
          </a:xfrm>
        </p:spPr>
        <p:txBody>
          <a:bodyPr>
            <a:noAutofit/>
          </a:bodyPr>
          <a:lstStyle/>
          <a:p>
            <a:r>
              <a:rPr lang="en-IN" sz="2800" dirty="0"/>
              <a:t>Conversion between recombination frequencies and genetic distances</a:t>
            </a:r>
          </a:p>
          <a:p>
            <a:r>
              <a:rPr lang="en-IN" sz="2800" dirty="0"/>
              <a:t>Different formula (Haldane and Kosambi)</a:t>
            </a:r>
          </a:p>
          <a:p>
            <a:r>
              <a:rPr lang="en-IN" sz="2800" dirty="0"/>
              <a:t>Haldane’s mapping function </a:t>
            </a:r>
            <a:endParaRPr lang="en-US" sz="2800" dirty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0787252"/>
              </p:ext>
            </p:extLst>
          </p:nvPr>
        </p:nvGraphicFramePr>
        <p:xfrm>
          <a:off x="1242253" y="3242875"/>
          <a:ext cx="2932113" cy="2225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054100" imgH="800100" progId="Equation.3">
                  <p:embed/>
                </p:oleObj>
              </mc:Choice>
              <mc:Fallback>
                <p:oleObj name="Equation" r:id="rId3" imgW="1054100" imgH="800100" progId="Equation.3">
                  <p:embed/>
                  <p:pic>
                    <p:nvPicPr>
                      <p:cNvPr id="4" name="Object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42253" y="3242875"/>
                        <a:ext cx="2932113" cy="2225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5525353"/>
            <a:ext cx="459573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r</a:t>
            </a:r>
            <a:r>
              <a:rPr lang="en-US" sz="2400" dirty="0"/>
              <a:t> = recombination rate (0-0.5)</a:t>
            </a:r>
          </a:p>
          <a:p>
            <a:r>
              <a:rPr lang="en-US" sz="2400" i="1" dirty="0"/>
              <a:t>d</a:t>
            </a:r>
            <a:r>
              <a:rPr lang="en-US" sz="2400" dirty="0"/>
              <a:t> = distance in </a:t>
            </a:r>
            <a:r>
              <a:rPr lang="en-US" sz="2400" dirty="0" err="1"/>
              <a:t>Morgans</a:t>
            </a:r>
            <a:endParaRPr lang="en-US" sz="24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14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DCC403F-3938-0BD6-03FB-3C7D555E63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50059" y="3058956"/>
            <a:ext cx="3777070" cy="3655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591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546316" y="2810322"/>
            <a:ext cx="3114994" cy="286232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Interval mapping – estimate genotypes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1644455" y="2294205"/>
            <a:ext cx="287255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1795825" y="2174371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675367" y="2174371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403104" y="2174371"/>
            <a:ext cx="0" cy="239668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546316" y="2371490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M1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162293" y="2371490"/>
            <a:ext cx="499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397085" y="2371490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QTL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409418" y="1797363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020201" y="1797363"/>
            <a:ext cx="76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30 </a:t>
            </a:r>
            <a:r>
              <a:rPr lang="en-US" dirty="0" err="1"/>
              <a:t>cM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1610359" y="2810322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…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252274" y="2810322"/>
            <a:ext cx="344039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1</a:t>
            </a:r>
          </a:p>
          <a:p>
            <a:r>
              <a:rPr lang="en-US" dirty="0">
                <a:solidFill>
                  <a:srgbClr val="FF0000"/>
                </a:solidFill>
              </a:rPr>
              <a:t>?</a:t>
            </a:r>
          </a:p>
          <a:p>
            <a:r>
              <a:rPr lang="en-US" dirty="0"/>
              <a:t>1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0</a:t>
            </a:r>
          </a:p>
          <a:p>
            <a:r>
              <a:rPr lang="en-US" dirty="0"/>
              <a:t>…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503347" y="2810322"/>
            <a:ext cx="348886" cy="2862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/>
              <a:t>0</a:t>
            </a:r>
          </a:p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/>
              <a:t>1</a:t>
            </a:r>
          </a:p>
          <a:p>
            <a:r>
              <a:rPr lang="en-US" b="1" dirty="0">
                <a:solidFill>
                  <a:srgbClr val="FF0000"/>
                </a:solidFill>
              </a:rPr>
              <a:t>1</a:t>
            </a:r>
          </a:p>
          <a:p>
            <a:r>
              <a:rPr lang="en-US" b="1" dirty="0"/>
              <a:t>1</a:t>
            </a:r>
          </a:p>
          <a:p>
            <a:r>
              <a:rPr lang="en-US" b="1" dirty="0">
                <a:solidFill>
                  <a:srgbClr val="FF0000"/>
                </a:solidFill>
              </a:rPr>
              <a:t>1</a:t>
            </a:r>
          </a:p>
          <a:p>
            <a:r>
              <a:rPr lang="en-US" b="1" dirty="0">
                <a:solidFill>
                  <a:srgbClr val="FF0000"/>
                </a:solidFill>
              </a:rPr>
              <a:t>0</a:t>
            </a:r>
          </a:p>
          <a:p>
            <a:r>
              <a:rPr lang="en-US" b="1" dirty="0"/>
              <a:t>…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53317" y="2900801"/>
            <a:ext cx="1413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Genotype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020425" y="3434669"/>
            <a:ext cx="31807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each estimated genotype is associated with a certain probability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453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Estimate likelihood of a QTL model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8896" y="1562823"/>
            <a:ext cx="8590701" cy="3743221"/>
          </a:xfrm>
        </p:spPr>
        <p:txBody>
          <a:bodyPr>
            <a:noAutofit/>
          </a:bodyPr>
          <a:lstStyle/>
          <a:p>
            <a:r>
              <a:rPr lang="en-US" sz="2800" b="1" dirty="0"/>
              <a:t>Maximum likelihood estimates (MLE)</a:t>
            </a:r>
          </a:p>
          <a:p>
            <a:pPr marL="0" indent="0">
              <a:buNone/>
            </a:pPr>
            <a:r>
              <a:rPr lang="en-US" sz="2800" i="1" dirty="0" err="1"/>
              <a:t>Prob</a:t>
            </a:r>
            <a:r>
              <a:rPr lang="en-US" sz="2800" dirty="0"/>
              <a:t>(</a:t>
            </a:r>
            <a:r>
              <a:rPr lang="en-US" sz="2800" dirty="0" err="1"/>
              <a:t>pheno</a:t>
            </a:r>
            <a:r>
              <a:rPr lang="en-US" sz="2800" dirty="0"/>
              <a:t> data | </a:t>
            </a:r>
            <a:r>
              <a:rPr lang="en-US" sz="2800" dirty="0" err="1"/>
              <a:t>geno</a:t>
            </a:r>
            <a:r>
              <a:rPr lang="en-US" sz="2800" dirty="0"/>
              <a:t> data; a QTL at a given position)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e.g., EM algorithm, Haley-Knott regression (HK)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b="1" dirty="0"/>
              <a:t>No QTL Likelihood</a:t>
            </a:r>
          </a:p>
          <a:p>
            <a:pPr marL="0" indent="0">
              <a:buNone/>
            </a:pPr>
            <a:r>
              <a:rPr lang="en-US" sz="2800" i="1" dirty="0" err="1"/>
              <a:t>Prob</a:t>
            </a:r>
            <a:r>
              <a:rPr lang="en-US" sz="2800" dirty="0"/>
              <a:t>(</a:t>
            </a:r>
            <a:r>
              <a:rPr lang="en-US" sz="2800" dirty="0" err="1"/>
              <a:t>pheno</a:t>
            </a:r>
            <a:r>
              <a:rPr lang="en-US" sz="2800" dirty="0"/>
              <a:t> data | </a:t>
            </a:r>
            <a:r>
              <a:rPr lang="en-US" sz="2800" dirty="0" err="1"/>
              <a:t>geno</a:t>
            </a:r>
            <a:r>
              <a:rPr lang="en-US" sz="2800" dirty="0"/>
              <a:t> data; no QTL)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102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LOD (logarithm of the odds)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9698" y="2694660"/>
            <a:ext cx="8229600" cy="10982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LOD = </a:t>
            </a:r>
            <a:r>
              <a:rPr lang="en-US" sz="2400" b="1" i="1" dirty="0"/>
              <a:t>log</a:t>
            </a:r>
            <a:r>
              <a:rPr lang="en-US" sz="2400" b="1" baseline="-25000" dirty="0"/>
              <a:t>10</a:t>
            </a:r>
            <a:r>
              <a:rPr lang="en-US" sz="2400" b="1" dirty="0"/>
              <a:t> likelihood ratio</a:t>
            </a:r>
            <a:r>
              <a:rPr lang="en-US" sz="2400" dirty="0"/>
              <a:t>, comparing a single-QTL model to the “no QTL anywhere”.</a:t>
            </a:r>
          </a:p>
        </p:txBody>
      </p:sp>
      <p:sp>
        <p:nvSpPr>
          <p:cNvPr id="4" name="Rectangle 3"/>
          <p:cNvSpPr/>
          <p:nvPr/>
        </p:nvSpPr>
        <p:spPr>
          <a:xfrm>
            <a:off x="1861698" y="1383880"/>
            <a:ext cx="7125186" cy="966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a QTL at a given position)</a:t>
            </a:r>
          </a:p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no QTL)</a:t>
            </a:r>
          </a:p>
        </p:txBody>
      </p:sp>
      <p:cxnSp>
        <p:nvCxnSpPr>
          <p:cNvPr id="6" name="Straight Connector 5"/>
          <p:cNvCxnSpPr/>
          <p:nvPr/>
        </p:nvCxnSpPr>
        <p:spPr>
          <a:xfrm>
            <a:off x="1900977" y="1916551"/>
            <a:ext cx="69447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14233" y="1659530"/>
            <a:ext cx="1780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LOD</a:t>
            </a:r>
            <a:r>
              <a:rPr lang="en-US" sz="2400" dirty="0"/>
              <a:t> = </a:t>
            </a:r>
            <a:r>
              <a:rPr lang="en-US" sz="2400" i="1" dirty="0"/>
              <a:t>log</a:t>
            </a:r>
            <a:r>
              <a:rPr lang="en-US" sz="2400" baseline="-25000" dirty="0"/>
              <a:t>10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79698" y="4009135"/>
            <a:ext cx="8229600" cy="998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dirty="0"/>
              <a:t>The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LOD score </a:t>
            </a:r>
            <a:r>
              <a:rPr lang="en-US" sz="2400" dirty="0"/>
              <a:t>is a measure of the strength of evidence for the presence of a QTL at a particular location.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79698" y="5283411"/>
            <a:ext cx="76012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LOD scores must be closer to 3 before they will generally be deemed interesting.  </a:t>
            </a:r>
            <a:r>
              <a:rPr lang="en-US" sz="1600" dirty="0"/>
              <a:t>- Broman, Lab Animal, 30(7):44–52, 2001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33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2589891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9600" dirty="0"/>
              <a:t>LOD = 3?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FBD4408-9296-AF46-9E93-0C9C5A687AEA}"/>
              </a:ext>
            </a:extLst>
          </p:cNvPr>
          <p:cNvSpPr/>
          <p:nvPr/>
        </p:nvSpPr>
        <p:spPr>
          <a:xfrm>
            <a:off x="1795196" y="4306802"/>
            <a:ext cx="7125186" cy="9664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a QTL at a given position)</a:t>
            </a:r>
          </a:p>
          <a:p>
            <a:pPr>
              <a:lnSpc>
                <a:spcPct val="120000"/>
              </a:lnSpc>
            </a:pPr>
            <a:r>
              <a:rPr lang="en-US" sz="2400" i="1" dirty="0" err="1"/>
              <a:t>Prob</a:t>
            </a:r>
            <a:r>
              <a:rPr lang="en-US" sz="2400" dirty="0"/>
              <a:t>(</a:t>
            </a:r>
            <a:r>
              <a:rPr lang="en-US" sz="2400" dirty="0" err="1"/>
              <a:t>pheno</a:t>
            </a:r>
            <a:r>
              <a:rPr lang="en-US" sz="2400" dirty="0"/>
              <a:t> data | </a:t>
            </a:r>
            <a:r>
              <a:rPr lang="en-US" sz="2400" dirty="0" err="1"/>
              <a:t>geno</a:t>
            </a:r>
            <a:r>
              <a:rPr lang="en-US" sz="2400" dirty="0"/>
              <a:t> data; no QTL)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3B17A29-C142-DE49-A336-16322851A49E}"/>
              </a:ext>
            </a:extLst>
          </p:cNvPr>
          <p:cNvCxnSpPr/>
          <p:nvPr/>
        </p:nvCxnSpPr>
        <p:spPr>
          <a:xfrm>
            <a:off x="1834475" y="4839473"/>
            <a:ext cx="6944741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977F2D0-C46A-D74C-ABDC-E3705916E732}"/>
              </a:ext>
            </a:extLst>
          </p:cNvPr>
          <p:cNvSpPr txBox="1"/>
          <p:nvPr/>
        </p:nvSpPr>
        <p:spPr>
          <a:xfrm>
            <a:off x="247731" y="4582452"/>
            <a:ext cx="1780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/>
              <a:t>LOD</a:t>
            </a:r>
            <a:r>
              <a:rPr lang="en-US" sz="2400" dirty="0"/>
              <a:t> = </a:t>
            </a:r>
            <a:r>
              <a:rPr lang="en-US" sz="2400" i="1" dirty="0"/>
              <a:t>log</a:t>
            </a:r>
            <a:r>
              <a:rPr lang="en-US" sz="2400" baseline="-250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54825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Permutation tests to infer a </a:t>
            </a:r>
            <a:r>
              <a:rPr lang="en-US" sz="3200" i="1" dirty="0"/>
              <a:t>LOD</a:t>
            </a:r>
            <a:r>
              <a:rPr lang="en-US" sz="3200" dirty="0"/>
              <a:t> threshold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7532" y="1263648"/>
            <a:ext cx="8612216" cy="1941085"/>
          </a:xfrm>
        </p:spPr>
        <p:txBody>
          <a:bodyPr>
            <a:normAutofit/>
          </a:bodyPr>
          <a:lstStyle/>
          <a:p>
            <a:r>
              <a:rPr lang="en-US" sz="2400" dirty="0"/>
              <a:t>Permute/shuffle the phenotypes; keep the genotype data intact.</a:t>
            </a:r>
          </a:p>
          <a:p>
            <a:r>
              <a:rPr lang="en-US" sz="2400" dirty="0"/>
              <a:t>QTL analysis and get the max(LOD) (maxLOD</a:t>
            </a:r>
            <a:r>
              <a:rPr lang="en-US" sz="2400" baseline="-25000" dirty="0"/>
              <a:t>1</a:t>
            </a:r>
            <a:r>
              <a:rPr lang="en-US" sz="2400" dirty="0"/>
              <a:t>)</a:t>
            </a:r>
          </a:p>
          <a:p>
            <a:r>
              <a:rPr lang="en-US" sz="2400" dirty="0"/>
              <a:t>Repeat 1000 times to have (maxLOD</a:t>
            </a:r>
            <a:r>
              <a:rPr lang="en-US" sz="2400" baseline="-25000" dirty="0"/>
              <a:t>1</a:t>
            </a:r>
            <a:r>
              <a:rPr lang="en-US" sz="2400" dirty="0"/>
              <a:t>, maxLOD</a:t>
            </a:r>
            <a:r>
              <a:rPr lang="en-US" sz="2400" baseline="-25000" dirty="0"/>
              <a:t>2</a:t>
            </a:r>
            <a:r>
              <a:rPr lang="en-US" sz="2400" dirty="0"/>
              <a:t>, … maxLOD</a:t>
            </a:r>
            <a:r>
              <a:rPr lang="en-US" sz="2400" baseline="-25000" dirty="0"/>
              <a:t>1000</a:t>
            </a:r>
            <a:r>
              <a:rPr lang="en-US" sz="2400" dirty="0"/>
              <a:t>)</a:t>
            </a:r>
          </a:p>
          <a:p>
            <a:r>
              <a:rPr lang="en-US" sz="2400" dirty="0"/>
              <a:t>The 95</a:t>
            </a:r>
            <a:r>
              <a:rPr lang="en-US" sz="2400" baseline="30000" dirty="0"/>
              <a:t>th</a:t>
            </a:r>
            <a:r>
              <a:rPr lang="en-US" sz="2400" dirty="0"/>
              <a:t> percentile of </a:t>
            </a:r>
            <a:r>
              <a:rPr lang="en-US" sz="2400" dirty="0" err="1"/>
              <a:t>MaxLOD</a:t>
            </a:r>
            <a:r>
              <a:rPr lang="en-US" sz="2400" dirty="0"/>
              <a:t> is a genome-wide LOD threshold.</a:t>
            </a:r>
          </a:p>
        </p:txBody>
      </p:sp>
      <p:pic>
        <p:nvPicPr>
          <p:cNvPr id="4" name="Picture 3" descr="Screenshot 2016-04-03 15.45.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447" y="3307011"/>
            <a:ext cx="5080238" cy="3428791"/>
          </a:xfrm>
          <a:prstGeom prst="rect">
            <a:avLst/>
          </a:prstGeom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33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1236"/>
            <a:ext cx="8229600" cy="1143000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4358" y="2153195"/>
            <a:ext cx="7691712" cy="1312812"/>
          </a:xfrm>
        </p:spPr>
        <p:txBody>
          <a:bodyPr>
            <a:normAutofit/>
          </a:bodyPr>
          <a:lstStyle/>
          <a:p>
            <a:r>
              <a:rPr lang="en-US" dirty="0"/>
              <a:t>QTL mapping</a:t>
            </a:r>
          </a:p>
          <a:p>
            <a:r>
              <a:rPr lang="en-US" dirty="0"/>
              <a:t>Genome-wide association study (GWAS)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34358" y="5394628"/>
            <a:ext cx="78446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/>
              <a:t>Acknowledgements: some slides were prepared by Dr. Lei Li.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769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0721" y="2436126"/>
            <a:ext cx="7594251" cy="11554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Can we perform a QTL study on a human population?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743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Genome-wide association study (GWAS)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55611"/>
            <a:ext cx="8229600" cy="18796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GWAS is the study to correlate a great number of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</a:rPr>
              <a:t>genomic variants </a:t>
            </a:r>
            <a:r>
              <a:rPr lang="en-US" sz="2800" dirty="0"/>
              <a:t>with a large number of individuals to identify variants that are significantly associated with </a:t>
            </a:r>
            <a:r>
              <a:rPr lang="en-US" sz="2800" b="1" dirty="0">
                <a:solidFill>
                  <a:srgbClr val="17375E"/>
                </a:solidFill>
              </a:rPr>
              <a:t>the phenotype of interest</a:t>
            </a:r>
            <a:r>
              <a:rPr lang="en-US" sz="2800" dirty="0"/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407576" y="6033184"/>
            <a:ext cx="63288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Goal: to identify causal variants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21</a:t>
            </a:fld>
            <a:endParaRPr lang="en-US"/>
          </a:p>
        </p:txBody>
      </p:sp>
      <p:pic>
        <p:nvPicPr>
          <p:cNvPr id="6" name="Picture 5" descr="Screenshot 2016-04-06 01.09.00.png">
            <a:extLst>
              <a:ext uri="{FF2B5EF4-FFF2-40B4-BE49-F238E27FC236}">
                <a16:creationId xmlns:a16="http://schemas.microsoft.com/office/drawing/2014/main" id="{B0A69F46-F0AB-C843-A712-03DC9E22AB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3152964"/>
            <a:ext cx="8163723" cy="2862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108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D245E-12E7-7830-C908-BF91C40E2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GWAS inputs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EF074D-73E2-A110-4BD6-8F0BE6A54D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979420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2800" u="sng" dirty="0"/>
              <a:t>Population</a:t>
            </a:r>
          </a:p>
          <a:p>
            <a:pPr>
              <a:lnSpc>
                <a:spcPct val="150000"/>
              </a:lnSpc>
            </a:pPr>
            <a:r>
              <a:rPr lang="en-US" sz="2800" u="sng" dirty="0"/>
              <a:t>Genotyping data </a:t>
            </a:r>
            <a:r>
              <a:rPr lang="en-US" sz="2800" dirty="0"/>
              <a:t>of a good number of markers of individuals in a population</a:t>
            </a:r>
          </a:p>
          <a:p>
            <a:pPr>
              <a:lnSpc>
                <a:spcPct val="150000"/>
              </a:lnSpc>
            </a:pPr>
            <a:r>
              <a:rPr lang="en-US" sz="2800" u="sng" dirty="0"/>
              <a:t>Phenotyping data </a:t>
            </a:r>
            <a:r>
              <a:rPr lang="en-US" sz="2800" dirty="0"/>
              <a:t>of individuals from a population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985C0-00FA-2607-ECF4-CFDF7020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0012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ubtitle 2"/>
          <p:cNvSpPr txBox="1">
            <a:spLocks/>
          </p:cNvSpPr>
          <p:nvPr/>
        </p:nvSpPr>
        <p:spPr>
          <a:xfrm>
            <a:off x="552365" y="840706"/>
            <a:ext cx="8324859" cy="22405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b="1" dirty="0"/>
              <a:t>Natural population</a:t>
            </a:r>
          </a:p>
          <a:p>
            <a:pPr marL="0" indent="0">
              <a:buNone/>
            </a:pPr>
            <a:r>
              <a:rPr lang="en-US" sz="2400" dirty="0"/>
              <a:t>Diverse individual plant lines/animals/human beings.</a:t>
            </a:r>
            <a:endParaRPr lang="en-US" sz="2400" b="1" dirty="0"/>
          </a:p>
          <a:p>
            <a:r>
              <a:rPr lang="en-US" sz="2400" b="1" dirty="0"/>
              <a:t>Multi-parent crosses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Nested association mapping lines (NAM)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Multi-parent Advanced Generation Inter-Cross (MAGIC)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4054"/>
            <a:ext cx="8229600" cy="681825"/>
          </a:xfrm>
        </p:spPr>
        <p:txBody>
          <a:bodyPr>
            <a:normAutofit/>
          </a:bodyPr>
          <a:lstStyle/>
          <a:p>
            <a:r>
              <a:rPr lang="en-US" sz="3200" dirty="0"/>
              <a:t>Mapping populations</a:t>
            </a:r>
          </a:p>
        </p:txBody>
      </p:sp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181950"/>
            <a:ext cx="4397544" cy="33008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806366" y="6543057"/>
            <a:ext cx="2617738" cy="18128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FFFFFF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1pPr>
            <a:lvl2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2pPr>
            <a:lvl3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3pPr>
            <a:lvl4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4pPr>
            <a:lvl5pPr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5pPr>
            <a:lvl6pPr marL="15367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6pPr>
            <a:lvl7pPr marL="19939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7pPr>
            <a:lvl8pPr marL="24511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8pPr>
            <a:lvl9pPr marL="2908300" indent="-21590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45000"/>
              <a:buFont typeface="Wingdings" charset="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</a:tabLst>
              <a:defRPr sz="2400">
                <a:solidFill>
                  <a:srgbClr val="000000"/>
                </a:solidFill>
                <a:latin typeface="Times New Roman" charset="0"/>
                <a:ea typeface="ＭＳ Ｐゴシック" charset="0"/>
                <a:cs typeface="msgothic" charset="0"/>
              </a:defRPr>
            </a:lvl9pPr>
          </a:lstStyle>
          <a:p>
            <a:r>
              <a:rPr lang="en-GB" sz="1000" dirty="0">
                <a:latin typeface="Arial" charset="0"/>
              </a:rPr>
              <a:t>Yu et al., Genetics 2008;178:539-551</a:t>
            </a:r>
          </a:p>
        </p:txBody>
      </p:sp>
      <p:pic>
        <p:nvPicPr>
          <p:cNvPr id="4" name="Picture 3" descr="Screenshot 2016-04-05 16.33.0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8218" y="3228650"/>
            <a:ext cx="2986255" cy="32934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71202" y="6510587"/>
            <a:ext cx="32591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Huang et al., Plant Biotechnology Journal 2012; 10:826–839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19774"/>
            <a:ext cx="2133600" cy="365125"/>
          </a:xfrm>
        </p:spPr>
        <p:txBody>
          <a:bodyPr/>
          <a:lstStyle/>
          <a:p>
            <a:fld id="{F55B2AE2-DAEA-F74D-A404-B70F16408121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722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D245E-12E7-7830-C908-BF91C40E2E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Marker and causal variants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B985C0-00FA-2607-ECF4-CFDF7020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24</a:t>
            </a:fld>
            <a:endParaRPr lang="en-US"/>
          </a:p>
        </p:txBody>
      </p:sp>
      <p:pic>
        <p:nvPicPr>
          <p:cNvPr id="8" name="Picture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54110B6-1292-1617-87CE-5447AD6527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7638"/>
            <a:ext cx="3099073" cy="4764246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394B238-C71F-A374-128B-E2D588D899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88170" y="1901939"/>
            <a:ext cx="5211990" cy="11430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bi-allelic SNPs are most commonly used markers for GWAS</a:t>
            </a:r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cs typeface="Times New Roman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DCAF6D-4DB2-2B3F-D797-07F942159BC7}"/>
              </a:ext>
            </a:extLst>
          </p:cNvPr>
          <p:cNvSpPr txBox="1"/>
          <p:nvPr/>
        </p:nvSpPr>
        <p:spPr>
          <a:xfrm>
            <a:off x="3688170" y="3665220"/>
            <a:ext cx="5105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Why SNPs can be used to identify an association with a phenotype even causal variants are not typed?</a:t>
            </a:r>
          </a:p>
        </p:txBody>
      </p:sp>
    </p:spTree>
    <p:extLst>
      <p:ext uri="{BB962C8B-B14F-4D97-AF65-F5344CB8AC3E}">
        <p14:creationId xmlns:p14="http://schemas.microsoft.com/office/powerpoint/2010/main" val="19350924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D93E92-B270-EE0F-4002-B6F859C74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79742"/>
          </a:xfrm>
        </p:spPr>
        <p:txBody>
          <a:bodyPr>
            <a:noAutofit/>
          </a:bodyPr>
          <a:lstStyle/>
          <a:p>
            <a:r>
              <a:rPr lang="en-US" sz="3200" dirty="0"/>
              <a:t>Linkage disequilibrium (LD)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5464AA-D269-A520-B801-B41FC92CE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25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B456EF3-2294-496D-B5A0-A3F641EEEB2F}"/>
              </a:ext>
            </a:extLst>
          </p:cNvPr>
          <p:cNvSpPr/>
          <p:nvPr/>
        </p:nvSpPr>
        <p:spPr>
          <a:xfrm>
            <a:off x="1714500" y="2464037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4521EC-01BE-99BE-F6DF-A993F8D3B570}"/>
              </a:ext>
            </a:extLst>
          </p:cNvPr>
          <p:cNvSpPr/>
          <p:nvPr/>
        </p:nvSpPr>
        <p:spPr>
          <a:xfrm>
            <a:off x="1714500" y="287043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5869604-F110-4E13-9B24-7585453F6528}"/>
              </a:ext>
            </a:extLst>
          </p:cNvPr>
          <p:cNvSpPr/>
          <p:nvPr/>
        </p:nvSpPr>
        <p:spPr>
          <a:xfrm>
            <a:off x="1714500" y="3276837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C9F6BDE-C463-A144-544C-91B19E08F80A}"/>
              </a:ext>
            </a:extLst>
          </p:cNvPr>
          <p:cNvSpPr/>
          <p:nvPr/>
        </p:nvSpPr>
        <p:spPr>
          <a:xfrm>
            <a:off x="1714500" y="368323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6CFB78-7B42-0D3B-835F-659779CB6C23}"/>
              </a:ext>
            </a:extLst>
          </p:cNvPr>
          <p:cNvSpPr/>
          <p:nvPr/>
        </p:nvSpPr>
        <p:spPr>
          <a:xfrm>
            <a:off x="1714500" y="408963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7B31F3-3A39-D049-44DA-AB31D0B08C61}"/>
              </a:ext>
            </a:extLst>
          </p:cNvPr>
          <p:cNvSpPr/>
          <p:nvPr/>
        </p:nvSpPr>
        <p:spPr>
          <a:xfrm>
            <a:off x="1714500" y="4496037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7CA962-AC8A-2D15-57A1-40D0A94F8527}"/>
              </a:ext>
            </a:extLst>
          </p:cNvPr>
          <p:cNvSpPr/>
          <p:nvPr/>
        </p:nvSpPr>
        <p:spPr>
          <a:xfrm>
            <a:off x="1714500" y="490243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24F201-C271-56C7-FE23-DD32667DA42D}"/>
              </a:ext>
            </a:extLst>
          </p:cNvPr>
          <p:cNvSpPr/>
          <p:nvPr/>
        </p:nvSpPr>
        <p:spPr>
          <a:xfrm>
            <a:off x="1714500" y="5308837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28EA23-927A-AEE2-B629-1DAE4982C637}"/>
              </a:ext>
            </a:extLst>
          </p:cNvPr>
          <p:cNvSpPr/>
          <p:nvPr/>
        </p:nvSpPr>
        <p:spPr>
          <a:xfrm>
            <a:off x="1714500" y="571523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8DE86F4-9120-4AA9-3D20-44FE724F0A0F}"/>
              </a:ext>
            </a:extLst>
          </p:cNvPr>
          <p:cNvSpPr/>
          <p:nvPr/>
        </p:nvSpPr>
        <p:spPr>
          <a:xfrm>
            <a:off x="2286000" y="2464037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667A3F7-8F07-4F1A-52D4-8EC13C39DF07}"/>
              </a:ext>
            </a:extLst>
          </p:cNvPr>
          <p:cNvSpPr/>
          <p:nvPr/>
        </p:nvSpPr>
        <p:spPr>
          <a:xfrm>
            <a:off x="2286000" y="287043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FADD789-C807-3687-6FD7-0C49741EE4AC}"/>
              </a:ext>
            </a:extLst>
          </p:cNvPr>
          <p:cNvSpPr/>
          <p:nvPr/>
        </p:nvSpPr>
        <p:spPr>
          <a:xfrm>
            <a:off x="2286000" y="3276837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9021769-B227-69A8-EC93-FF6739765880}"/>
              </a:ext>
            </a:extLst>
          </p:cNvPr>
          <p:cNvSpPr/>
          <p:nvPr/>
        </p:nvSpPr>
        <p:spPr>
          <a:xfrm>
            <a:off x="2286000" y="3683237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517E09E-B610-CE7E-8F7D-A49555C7D203}"/>
              </a:ext>
            </a:extLst>
          </p:cNvPr>
          <p:cNvSpPr/>
          <p:nvPr/>
        </p:nvSpPr>
        <p:spPr>
          <a:xfrm>
            <a:off x="2286000" y="408963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4C39232-D7C9-C73A-E4BC-C4DFAD870B86}"/>
              </a:ext>
            </a:extLst>
          </p:cNvPr>
          <p:cNvSpPr/>
          <p:nvPr/>
        </p:nvSpPr>
        <p:spPr>
          <a:xfrm>
            <a:off x="2286000" y="4496037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0AEB0E0-D9C3-F943-0933-8C5873846941}"/>
              </a:ext>
            </a:extLst>
          </p:cNvPr>
          <p:cNvSpPr/>
          <p:nvPr/>
        </p:nvSpPr>
        <p:spPr>
          <a:xfrm>
            <a:off x="2286000" y="4902437"/>
            <a:ext cx="289560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DC984B2-C53C-FDCA-5192-774F659468E6}"/>
              </a:ext>
            </a:extLst>
          </p:cNvPr>
          <p:cNvSpPr/>
          <p:nvPr/>
        </p:nvSpPr>
        <p:spPr>
          <a:xfrm>
            <a:off x="2286000" y="5308837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C6767D9-1789-6207-2D38-EF7D0EE2357B}"/>
              </a:ext>
            </a:extLst>
          </p:cNvPr>
          <p:cNvSpPr/>
          <p:nvPr/>
        </p:nvSpPr>
        <p:spPr>
          <a:xfrm>
            <a:off x="2286000" y="5715237"/>
            <a:ext cx="289560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8B0C0F5-8017-65DE-C4D3-D21527718E74}"/>
              </a:ext>
            </a:extLst>
          </p:cNvPr>
          <p:cNvSpPr/>
          <p:nvPr/>
        </p:nvSpPr>
        <p:spPr>
          <a:xfrm>
            <a:off x="244148" y="925104"/>
            <a:ext cx="865570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cs typeface="Times New Roman" pitchFamily="18" charset="0"/>
              </a:rPr>
              <a:t>Linkage disequilibrium (LD): </a:t>
            </a:r>
            <a:r>
              <a:rPr lang="en-US" sz="2800" dirty="0">
                <a:solidFill>
                  <a:prstClr val="black"/>
                </a:solidFill>
                <a:cs typeface="Times New Roman" pitchFamily="18" charset="0"/>
              </a:rPr>
              <a:t>a non-random association of alleles at different loci; genotyping data at two loci have some level of correlations</a:t>
            </a:r>
            <a:endParaRPr lang="en-US" sz="2800" baseline="30000" dirty="0">
              <a:solidFill>
                <a:prstClr val="black"/>
              </a:solidFill>
              <a:cs typeface="Times New Roman" pitchFamily="18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62F61D1-2072-A2A2-BAE4-E82C82337A3E}"/>
              </a:ext>
            </a:extLst>
          </p:cNvPr>
          <p:cNvSpPr/>
          <p:nvPr/>
        </p:nvSpPr>
        <p:spPr>
          <a:xfrm>
            <a:off x="2863042" y="2464037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D7C8F69-2434-2F1C-A189-39EF194B761B}"/>
              </a:ext>
            </a:extLst>
          </p:cNvPr>
          <p:cNvSpPr/>
          <p:nvPr/>
        </p:nvSpPr>
        <p:spPr>
          <a:xfrm>
            <a:off x="2863042" y="2870437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49C2FC9-F94C-28D5-9762-6044B98D9681}"/>
              </a:ext>
            </a:extLst>
          </p:cNvPr>
          <p:cNvSpPr/>
          <p:nvPr/>
        </p:nvSpPr>
        <p:spPr>
          <a:xfrm>
            <a:off x="2863042" y="3276837"/>
            <a:ext cx="263236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EC56F21-23DD-4026-BA9D-7776ACBDA7B4}"/>
              </a:ext>
            </a:extLst>
          </p:cNvPr>
          <p:cNvSpPr/>
          <p:nvPr/>
        </p:nvSpPr>
        <p:spPr>
          <a:xfrm>
            <a:off x="2863042" y="3683237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6511616-CCD8-4617-9F0A-5C01CA80209E}"/>
              </a:ext>
            </a:extLst>
          </p:cNvPr>
          <p:cNvSpPr/>
          <p:nvPr/>
        </p:nvSpPr>
        <p:spPr>
          <a:xfrm>
            <a:off x="2863042" y="4089637"/>
            <a:ext cx="263236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6725D24-AA11-0C56-F0DE-D449A09C3641}"/>
              </a:ext>
            </a:extLst>
          </p:cNvPr>
          <p:cNvSpPr/>
          <p:nvPr/>
        </p:nvSpPr>
        <p:spPr>
          <a:xfrm>
            <a:off x="2863042" y="4496037"/>
            <a:ext cx="263236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5B04CAD-3587-C1AF-09ED-BFB33278A873}"/>
              </a:ext>
            </a:extLst>
          </p:cNvPr>
          <p:cNvSpPr/>
          <p:nvPr/>
        </p:nvSpPr>
        <p:spPr>
          <a:xfrm>
            <a:off x="2863042" y="4902437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1101D23-8BE9-3615-4030-68F47FAF21F2}"/>
              </a:ext>
            </a:extLst>
          </p:cNvPr>
          <p:cNvSpPr/>
          <p:nvPr/>
        </p:nvSpPr>
        <p:spPr>
          <a:xfrm>
            <a:off x="2863042" y="5308837"/>
            <a:ext cx="263236" cy="3048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AD2B4177-08EC-8056-31CA-938E650A3863}"/>
              </a:ext>
            </a:extLst>
          </p:cNvPr>
          <p:cNvSpPr/>
          <p:nvPr/>
        </p:nvSpPr>
        <p:spPr>
          <a:xfrm>
            <a:off x="2863042" y="5715237"/>
            <a:ext cx="263236" cy="3048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0B004BF-3EDD-0D02-223E-44285D0B241A}"/>
              </a:ext>
            </a:extLst>
          </p:cNvPr>
          <p:cNvSpPr txBox="1"/>
          <p:nvPr/>
        </p:nvSpPr>
        <p:spPr>
          <a:xfrm>
            <a:off x="1573276" y="6151800"/>
            <a:ext cx="609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M1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20CBC04-4ADC-D4D5-1E64-D5E00060C753}"/>
              </a:ext>
            </a:extLst>
          </p:cNvPr>
          <p:cNvSpPr txBox="1"/>
          <p:nvPr/>
        </p:nvSpPr>
        <p:spPr>
          <a:xfrm>
            <a:off x="2144776" y="6151800"/>
            <a:ext cx="609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accent3">
                    <a:lumMod val="50000"/>
                  </a:schemeClr>
                </a:solidFill>
              </a:rPr>
              <a:t>M2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1A8D1CB-DFB1-B9C4-C80C-DCB02882CC90}"/>
              </a:ext>
            </a:extLst>
          </p:cNvPr>
          <p:cNvSpPr txBox="1"/>
          <p:nvPr/>
        </p:nvSpPr>
        <p:spPr>
          <a:xfrm>
            <a:off x="2731330" y="6168310"/>
            <a:ext cx="60305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M3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AD8C5B9-FDE7-F798-CB3F-044F0E4A755B}"/>
              </a:ext>
            </a:extLst>
          </p:cNvPr>
          <p:cNvSpPr txBox="1"/>
          <p:nvPr/>
        </p:nvSpPr>
        <p:spPr>
          <a:xfrm>
            <a:off x="308045" y="2406506"/>
            <a:ext cx="127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Individual 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A4D370B-C7F4-8547-B5B8-AE6B050C5C28}"/>
              </a:ext>
            </a:extLst>
          </p:cNvPr>
          <p:cNvSpPr txBox="1"/>
          <p:nvPr/>
        </p:nvSpPr>
        <p:spPr>
          <a:xfrm>
            <a:off x="1279464" y="2822383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32099D0-8D89-BA4D-1B4D-261D7C415418}"/>
              </a:ext>
            </a:extLst>
          </p:cNvPr>
          <p:cNvSpPr txBox="1"/>
          <p:nvPr/>
        </p:nvSpPr>
        <p:spPr>
          <a:xfrm>
            <a:off x="1279464" y="323826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10CD5DC-A035-E5D3-5407-094CB4FA4C49}"/>
              </a:ext>
            </a:extLst>
          </p:cNvPr>
          <p:cNvSpPr txBox="1"/>
          <p:nvPr/>
        </p:nvSpPr>
        <p:spPr>
          <a:xfrm>
            <a:off x="1279464" y="3654137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A04C345-F3E9-DA38-D1A6-7047E68B7E2F}"/>
              </a:ext>
            </a:extLst>
          </p:cNvPr>
          <p:cNvSpPr txBox="1"/>
          <p:nvPr/>
        </p:nvSpPr>
        <p:spPr>
          <a:xfrm>
            <a:off x="1279464" y="40700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094B8CC9-07CD-F007-8BCD-6CD1C21AF62C}"/>
              </a:ext>
            </a:extLst>
          </p:cNvPr>
          <p:cNvSpPr txBox="1"/>
          <p:nvPr/>
        </p:nvSpPr>
        <p:spPr>
          <a:xfrm>
            <a:off x="1279464" y="4485891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6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25065ED1-FEFF-1D82-7498-8680CA793003}"/>
              </a:ext>
            </a:extLst>
          </p:cNvPr>
          <p:cNvSpPr txBox="1"/>
          <p:nvPr/>
        </p:nvSpPr>
        <p:spPr>
          <a:xfrm>
            <a:off x="1279464" y="49017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1D9E556-7C2F-4B70-63DA-B63F5A5FE158}"/>
              </a:ext>
            </a:extLst>
          </p:cNvPr>
          <p:cNvSpPr txBox="1"/>
          <p:nvPr/>
        </p:nvSpPr>
        <p:spPr>
          <a:xfrm>
            <a:off x="1279464" y="5317645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9262E1C-AD26-D930-35A5-21484BB220D7}"/>
              </a:ext>
            </a:extLst>
          </p:cNvPr>
          <p:cNvSpPr txBox="1"/>
          <p:nvPr/>
        </p:nvSpPr>
        <p:spPr>
          <a:xfrm>
            <a:off x="1279464" y="573352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</a:t>
            </a:r>
          </a:p>
        </p:txBody>
      </p:sp>
      <p:pic>
        <p:nvPicPr>
          <p:cNvPr id="52" name="Picture 51" descr="A picture containing food, indoor, black, sitting&#10;&#10;Description automatically generated">
            <a:extLst>
              <a:ext uri="{FF2B5EF4-FFF2-40B4-BE49-F238E27FC236}">
                <a16:creationId xmlns:a16="http://schemas.microsoft.com/office/drawing/2014/main" id="{89B147DF-ED42-CDBE-3AC3-41680A98A2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195" y="5864837"/>
            <a:ext cx="2410305" cy="736222"/>
          </a:xfrm>
          <a:prstGeom prst="rect">
            <a:avLst/>
          </a:prstGeom>
        </p:spPr>
      </p:pic>
      <p:pic>
        <p:nvPicPr>
          <p:cNvPr id="53" name="Picture 52" descr="A close up of food&#10;&#10;Description automatically generated">
            <a:extLst>
              <a:ext uri="{FF2B5EF4-FFF2-40B4-BE49-F238E27FC236}">
                <a16:creationId xmlns:a16="http://schemas.microsoft.com/office/drawing/2014/main" id="{815C814B-979F-E371-925F-F320E2B0DA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9194" y="5174736"/>
            <a:ext cx="2410305" cy="673399"/>
          </a:xfrm>
          <a:prstGeom prst="rect">
            <a:avLst/>
          </a:prstGeom>
        </p:spPr>
      </p:pic>
      <p:grpSp>
        <p:nvGrpSpPr>
          <p:cNvPr id="57" name="Group 56">
            <a:extLst>
              <a:ext uri="{FF2B5EF4-FFF2-40B4-BE49-F238E27FC236}">
                <a16:creationId xmlns:a16="http://schemas.microsoft.com/office/drawing/2014/main" id="{80DD2E8B-D3ED-4AE8-92B4-58438A9F3BAD}"/>
              </a:ext>
            </a:extLst>
          </p:cNvPr>
          <p:cNvGrpSpPr/>
          <p:nvPr/>
        </p:nvGrpSpPr>
        <p:grpSpPr>
          <a:xfrm>
            <a:off x="3785056" y="2326801"/>
            <a:ext cx="4878580" cy="2675020"/>
            <a:chOff x="3785056" y="2326801"/>
            <a:chExt cx="4878580" cy="2675020"/>
          </a:xfrm>
        </p:grpSpPr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7475299F-3352-5239-1258-84752BD2F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85056" y="2326801"/>
              <a:ext cx="4878580" cy="2675020"/>
            </a:xfrm>
            <a:prstGeom prst="rect">
              <a:avLst/>
            </a:prstGeom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E8B013FF-7C4C-3FF3-FE4D-D463F3169C52}"/>
                </a:ext>
              </a:extLst>
            </p:cNvPr>
            <p:cNvSpPr/>
            <p:nvPr/>
          </p:nvSpPr>
          <p:spPr>
            <a:xfrm>
              <a:off x="4489604" y="2991595"/>
              <a:ext cx="1059180" cy="812800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CD1D6C2-5851-D9D5-FEE1-97525DD0CB4E}"/>
                </a:ext>
              </a:extLst>
            </p:cNvPr>
            <p:cNvSpPr/>
            <p:nvPr/>
          </p:nvSpPr>
          <p:spPr>
            <a:xfrm>
              <a:off x="5259224" y="3788669"/>
              <a:ext cx="1059180" cy="812800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56E52E3-9D91-45CA-4583-7A1E6E32FECA}"/>
                </a:ext>
              </a:extLst>
            </p:cNvPr>
            <p:cNvSpPr/>
            <p:nvPr/>
          </p:nvSpPr>
          <p:spPr>
            <a:xfrm>
              <a:off x="6047030" y="2889412"/>
              <a:ext cx="1059180" cy="812800"/>
            </a:xfrm>
            <a:prstGeom prst="ellipse">
              <a:avLst/>
            </a:prstGeom>
            <a:noFill/>
            <a:ln w="38100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179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9168"/>
            <a:ext cx="8229600" cy="838355"/>
          </a:xfrm>
        </p:spPr>
        <p:txBody>
          <a:bodyPr>
            <a:normAutofit/>
          </a:bodyPr>
          <a:lstStyle/>
          <a:p>
            <a:r>
              <a:rPr lang="en-US" sz="3200" dirty="0"/>
              <a:t>Linkage disequilibrium (LD)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26</a:t>
            </a:fld>
            <a:endParaRPr lang="en-US"/>
          </a:p>
        </p:txBody>
      </p:sp>
      <p:pic>
        <p:nvPicPr>
          <p:cNvPr id="5" name="Picture 4" descr="Screenshot 2016-04-06 00.49.1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18" y="1986321"/>
            <a:ext cx="8543364" cy="28853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6919" y="5333873"/>
            <a:ext cx="48429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Balding et al., Nature Review Genetics, 2006, 7:781  </a:t>
            </a:r>
          </a:p>
        </p:txBody>
      </p:sp>
    </p:spTree>
    <p:extLst>
      <p:ext uri="{BB962C8B-B14F-4D97-AF65-F5344CB8AC3E}">
        <p14:creationId xmlns:p14="http://schemas.microsoft.com/office/powerpoint/2010/main" val="2352492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4599" y="1319328"/>
            <a:ext cx="8631905" cy="3054079"/>
          </a:xfrm>
        </p:spPr>
        <p:txBody>
          <a:bodyPr>
            <a:noAutofit/>
          </a:bodyPr>
          <a:lstStyle/>
          <a:p>
            <a:r>
              <a:rPr lang="en-US" sz="2800" dirty="0"/>
              <a:t>Typically only bi-allelic markers are used.</a:t>
            </a:r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  <a:cs typeface="Times New Roman" pitchFamily="18" charset="0"/>
            </a:endParaRPr>
          </a:p>
          <a:p>
            <a:r>
              <a:rPr lang="en-US" sz="2800" dirty="0">
                <a:solidFill>
                  <a:schemeClr val="tx1">
                    <a:lumMod val="95000"/>
                    <a:lumOff val="5000"/>
                  </a:schemeClr>
                </a:solidFill>
                <a:cs typeface="Times New Roman" pitchFamily="18" charset="0"/>
              </a:rPr>
              <a:t>Of two alleles, the allele with a smaller </a:t>
            </a:r>
            <a:r>
              <a:rPr lang="en-US" sz="2800" dirty="0">
                <a:solidFill>
                  <a:prstClr val="black"/>
                </a:solidFill>
                <a:cs typeface="Times New Roman" pitchFamily="18" charset="0"/>
              </a:rPr>
              <a:t>frequency is the minor allele. Its frequency is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cs typeface="Times New Roman" pitchFamily="18" charset="0"/>
              </a:rPr>
              <a:t>minor allele frequency (MAF)</a:t>
            </a:r>
            <a:r>
              <a:rPr lang="en-US" sz="2800" dirty="0">
                <a:solidFill>
                  <a:prstClr val="black"/>
                </a:solidFill>
                <a:cs typeface="Times New Roman" pitchFamily="18" charset="0"/>
              </a:rPr>
              <a:t>. A MAF cutoff is needed to filter SNPs (e.g., 1%).</a:t>
            </a:r>
          </a:p>
          <a:p>
            <a:r>
              <a:rPr lang="en-US" sz="2800" dirty="0"/>
              <a:t>Filter out markers with high missing data (e.g., 30%).</a:t>
            </a:r>
            <a:endParaRPr lang="en-US" sz="2800" dirty="0">
              <a:solidFill>
                <a:prstClr val="black"/>
              </a:solidFill>
              <a:cs typeface="Times New Roman" pitchFamily="18" charset="0"/>
            </a:endParaRPr>
          </a:p>
          <a:p>
            <a:r>
              <a:rPr lang="en-US" sz="2800" dirty="0"/>
              <a:t>Imputation can reduce missing data.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4141"/>
          </a:xfrm>
        </p:spPr>
        <p:txBody>
          <a:bodyPr>
            <a:normAutofit/>
          </a:bodyPr>
          <a:lstStyle/>
          <a:p>
            <a:r>
              <a:rPr lang="en-US" sz="3200" dirty="0"/>
              <a:t>Genotyping data and filtering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4761039" y="6025492"/>
            <a:ext cx="621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MAF</a:t>
            </a:r>
          </a:p>
        </p:txBody>
      </p:sp>
      <p:cxnSp>
        <p:nvCxnSpPr>
          <p:cNvPr id="36" name="Straight Connector 35"/>
          <p:cNvCxnSpPr/>
          <p:nvPr/>
        </p:nvCxnSpPr>
        <p:spPr>
          <a:xfrm>
            <a:off x="3891512" y="4646706"/>
            <a:ext cx="0" cy="1378786"/>
          </a:xfrm>
          <a:prstGeom prst="line">
            <a:avLst/>
          </a:prstGeom>
          <a:ln>
            <a:solidFill>
              <a:srgbClr val="7F7F7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>
            <a:off x="3891512" y="6025492"/>
            <a:ext cx="2390588" cy="0"/>
          </a:xfrm>
          <a:prstGeom prst="line">
            <a:avLst/>
          </a:prstGeom>
          <a:ln>
            <a:solidFill>
              <a:srgbClr val="7F7F7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Arc 40"/>
          <p:cNvSpPr/>
          <p:nvPr/>
        </p:nvSpPr>
        <p:spPr>
          <a:xfrm>
            <a:off x="2053745" y="4787372"/>
            <a:ext cx="4034118" cy="2070628"/>
          </a:xfrm>
          <a:prstGeom prst="arc">
            <a:avLst/>
          </a:prstGeom>
          <a:ln>
            <a:solidFill>
              <a:srgbClr val="7F7F7F"/>
            </a:solidFill>
          </a:ln>
          <a:effectLst/>
          <a:scene3d>
            <a:camera prst="orthographicFront">
              <a:rot lat="0" lon="10800000" rev="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2736953" y="4966665"/>
            <a:ext cx="1124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Estimated</a:t>
            </a:r>
          </a:p>
          <a:p>
            <a:r>
              <a:rPr lang="en-US" dirty="0"/>
              <a:t>power</a:t>
            </a:r>
          </a:p>
        </p:txBody>
      </p:sp>
      <p:sp>
        <p:nvSpPr>
          <p:cNvPr id="44" name="Slide Number Placeholder 4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1218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010303"/>
          </a:xfrm>
        </p:spPr>
        <p:txBody>
          <a:bodyPr>
            <a:normAutofit/>
          </a:bodyPr>
          <a:lstStyle/>
          <a:p>
            <a:r>
              <a:rPr lang="en-US" sz="3200" dirty="0"/>
              <a:t>Statistical test for each SNP</a:t>
            </a:r>
          </a:p>
        </p:txBody>
      </p:sp>
      <p:graphicFrame>
        <p:nvGraphicFramePr>
          <p:cNvPr id="4" name="Content Placeholder 3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9769649"/>
              </p:ext>
            </p:extLst>
          </p:nvPr>
        </p:nvGraphicFramePr>
        <p:xfrm>
          <a:off x="2730160" y="1997134"/>
          <a:ext cx="3458390" cy="71007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2" imgW="990600" imgH="203200" progId="Equation.3">
                  <p:embed/>
                </p:oleObj>
              </mc:Choice>
              <mc:Fallback>
                <p:oleObj name="Equation" r:id="rId2" imgW="990600" imgH="203200" progId="Equation.3">
                  <p:embed/>
                  <p:pic>
                    <p:nvPicPr>
                      <p:cNvPr id="4" name="Content Placeholder 3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30160" y="1997134"/>
                        <a:ext cx="3458390" cy="71007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2285345" y="2919731"/>
            <a:ext cx="4619799" cy="1629164"/>
            <a:chOff x="3817685" y="3970788"/>
            <a:chExt cx="4619799" cy="1629164"/>
          </a:xfrm>
        </p:grpSpPr>
        <p:sp>
          <p:nvSpPr>
            <p:cNvPr id="5" name="TextBox 4"/>
            <p:cNvSpPr txBox="1"/>
            <p:nvPr/>
          </p:nvSpPr>
          <p:spPr>
            <a:xfrm>
              <a:off x="3817685" y="3970788"/>
              <a:ext cx="4619799" cy="1629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2800" i="1" dirty="0"/>
                <a:t>y</a:t>
              </a:r>
              <a:r>
                <a:rPr lang="en-US" sz="2800" dirty="0"/>
                <a:t>: trait data</a:t>
              </a:r>
            </a:p>
            <a:p>
              <a:pPr>
                <a:lnSpc>
                  <a:spcPct val="120000"/>
                </a:lnSpc>
              </a:pPr>
              <a:r>
                <a:rPr lang="en-US" sz="2800" dirty="0"/>
                <a:t>     : all non-variant fixed effect</a:t>
              </a:r>
            </a:p>
            <a:p>
              <a:pPr>
                <a:lnSpc>
                  <a:spcPct val="120000"/>
                </a:lnSpc>
              </a:pPr>
              <a:r>
                <a:rPr lang="en-US" sz="2800" dirty="0"/>
                <a:t>     : variant effects</a:t>
              </a:r>
            </a:p>
          </p:txBody>
        </p:sp>
        <p:graphicFrame>
          <p:nvGraphicFramePr>
            <p:cNvPr id="6" name="Object 5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35932504"/>
                </p:ext>
              </p:extLst>
            </p:nvPr>
          </p:nvGraphicFramePr>
          <p:xfrm>
            <a:off x="3837668" y="4687094"/>
            <a:ext cx="421138" cy="33691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254000" imgH="203200" progId="Equation.3">
                    <p:embed/>
                  </p:oleObj>
                </mc:Choice>
                <mc:Fallback>
                  <p:oleObj name="Equation" r:id="rId4" imgW="254000" imgH="203200" progId="Equation.3">
                    <p:embed/>
                    <p:pic>
                      <p:nvPicPr>
                        <p:cNvPr id="6" name="Object 5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837668" y="4687094"/>
                          <a:ext cx="421138" cy="33691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Content Placeholder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66926094"/>
                </p:ext>
              </p:extLst>
            </p:nvPr>
          </p:nvGraphicFramePr>
          <p:xfrm>
            <a:off x="3837668" y="5234496"/>
            <a:ext cx="397702" cy="28758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228600" imgH="165100" progId="Equation.3">
                    <p:embed/>
                  </p:oleObj>
                </mc:Choice>
                <mc:Fallback>
                  <p:oleObj name="Equation" r:id="rId6" imgW="228600" imgH="165100" progId="Equation.3">
                    <p:embed/>
                    <p:pic>
                      <p:nvPicPr>
                        <p:cNvPr id="7" name="Content Placeholder 3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3837668" y="5234496"/>
                          <a:ext cx="397702" cy="28758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9" name="TextBox 8"/>
          <p:cNvSpPr txBox="1"/>
          <p:nvPr/>
        </p:nvSpPr>
        <p:spPr>
          <a:xfrm>
            <a:off x="602290" y="5162305"/>
            <a:ext cx="82225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This model is not sufficient to explain phenotypic data.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7200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Spurious associations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1941517" y="1170960"/>
            <a:ext cx="20520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Early flowering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5400862" y="1192010"/>
            <a:ext cx="2077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Later flowering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1017997" y="4973131"/>
            <a:ext cx="721459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Different proportions of sub-populations in two groups lead to spurious associations. 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1413568" y="6291192"/>
            <a:ext cx="6526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Modified from Balding et al., Nature Review Genetics, 2006, 7:781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29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896375" y="1823801"/>
            <a:ext cx="2055431" cy="399986"/>
            <a:chOff x="2008570" y="1807089"/>
            <a:chExt cx="2055431" cy="399986"/>
          </a:xfrm>
        </p:grpSpPr>
        <p:sp>
          <p:nvSpPr>
            <p:cNvPr id="6" name="Oval 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1896375" y="2417560"/>
            <a:ext cx="2055431" cy="399986"/>
            <a:chOff x="2008570" y="1807089"/>
            <a:chExt cx="2055431" cy="399986"/>
          </a:xfrm>
        </p:grpSpPr>
        <p:sp>
          <p:nvSpPr>
            <p:cNvPr id="16" name="Oval 1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1896375" y="3011319"/>
            <a:ext cx="2055431" cy="399986"/>
            <a:chOff x="2008570" y="1807089"/>
            <a:chExt cx="2055431" cy="399986"/>
          </a:xfrm>
        </p:grpSpPr>
        <p:sp>
          <p:nvSpPr>
            <p:cNvPr id="21" name="Oval 2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1896375" y="3605078"/>
            <a:ext cx="2055431" cy="399986"/>
            <a:chOff x="2008570" y="1807089"/>
            <a:chExt cx="2055431" cy="399986"/>
          </a:xfrm>
        </p:grpSpPr>
        <p:sp>
          <p:nvSpPr>
            <p:cNvPr id="26" name="Oval 2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1896375" y="4198837"/>
            <a:ext cx="2055431" cy="399986"/>
            <a:chOff x="2008570" y="1807089"/>
            <a:chExt cx="2055431" cy="399986"/>
          </a:xfrm>
        </p:grpSpPr>
        <p:sp>
          <p:nvSpPr>
            <p:cNvPr id="31" name="Oval 3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400862" y="1823878"/>
            <a:ext cx="2055431" cy="399986"/>
            <a:chOff x="2008570" y="1807089"/>
            <a:chExt cx="2055431" cy="399986"/>
          </a:xfrm>
        </p:grpSpPr>
        <p:sp>
          <p:nvSpPr>
            <p:cNvPr id="36" name="Oval 3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5400862" y="2417637"/>
            <a:ext cx="2055431" cy="399986"/>
            <a:chOff x="2008570" y="1807089"/>
            <a:chExt cx="2055431" cy="399986"/>
          </a:xfrm>
        </p:grpSpPr>
        <p:sp>
          <p:nvSpPr>
            <p:cNvPr id="41" name="Oval 4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4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5400862" y="3011396"/>
            <a:ext cx="2055431" cy="399986"/>
            <a:chOff x="2008570" y="1807089"/>
            <a:chExt cx="2055431" cy="399986"/>
          </a:xfrm>
        </p:grpSpPr>
        <p:sp>
          <p:nvSpPr>
            <p:cNvPr id="46" name="Oval 4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Oval 4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5400862" y="3605155"/>
            <a:ext cx="2055431" cy="399986"/>
            <a:chOff x="2008570" y="1807089"/>
            <a:chExt cx="2055431" cy="399986"/>
          </a:xfrm>
        </p:grpSpPr>
        <p:sp>
          <p:nvSpPr>
            <p:cNvPr id="51" name="Oval 50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5400862" y="4198914"/>
            <a:ext cx="2055431" cy="399986"/>
            <a:chOff x="2008570" y="1807089"/>
            <a:chExt cx="2055431" cy="399986"/>
          </a:xfrm>
        </p:grpSpPr>
        <p:sp>
          <p:nvSpPr>
            <p:cNvPr id="56" name="Oval 55"/>
            <p:cNvSpPr/>
            <p:nvPr/>
          </p:nvSpPr>
          <p:spPr>
            <a:xfrm>
              <a:off x="2008570" y="1814370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/>
            <p:cNvSpPr/>
            <p:nvPr/>
          </p:nvSpPr>
          <p:spPr>
            <a:xfrm>
              <a:off x="2566264" y="1814370"/>
              <a:ext cx="382348" cy="38234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/>
            <p:cNvSpPr/>
            <p:nvPr/>
          </p:nvSpPr>
          <p:spPr>
            <a:xfrm>
              <a:off x="3123958" y="1807089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3681653" y="1824727"/>
              <a:ext cx="382348" cy="382348"/>
            </a:xfrm>
            <a:prstGeom prst="ellipse">
              <a:avLst/>
            </a:prstGeom>
            <a:solidFill>
              <a:srgbClr val="95373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862051" y="2894848"/>
            <a:ext cx="5689123" cy="1198072"/>
            <a:chOff x="1862051" y="2894848"/>
            <a:chExt cx="5689123" cy="1198072"/>
          </a:xfrm>
        </p:grpSpPr>
        <p:cxnSp>
          <p:nvCxnSpPr>
            <p:cNvPr id="9" name="Straight Connector 8"/>
            <p:cNvCxnSpPr/>
            <p:nvPr/>
          </p:nvCxnSpPr>
          <p:spPr>
            <a:xfrm flipV="1">
              <a:off x="1862051" y="4084339"/>
              <a:ext cx="2848852" cy="858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/>
            <p:cNvCxnSpPr/>
            <p:nvPr/>
          </p:nvCxnSpPr>
          <p:spPr>
            <a:xfrm flipV="1">
              <a:off x="4702322" y="2894848"/>
              <a:ext cx="2848852" cy="858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>
              <a:off x="4710903" y="2903429"/>
              <a:ext cx="0" cy="1189491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xtBox 60"/>
          <p:cNvSpPr txBox="1"/>
          <p:nvPr/>
        </p:nvSpPr>
        <p:spPr>
          <a:xfrm>
            <a:off x="3989300" y="2114918"/>
            <a:ext cx="1374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population 1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989300" y="4265307"/>
            <a:ext cx="13745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population 2</a:t>
            </a:r>
          </a:p>
        </p:txBody>
      </p:sp>
    </p:spTree>
    <p:extLst>
      <p:ext uri="{BB962C8B-B14F-4D97-AF65-F5344CB8AC3E}">
        <p14:creationId xmlns:p14="http://schemas.microsoft.com/office/powerpoint/2010/main" val="2680741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/>
      <p:bldP spid="61" grpId="0"/>
      <p:bldP spid="6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9406" y="2064408"/>
            <a:ext cx="7672646" cy="240065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sz="4800" dirty="0"/>
              <a:t>What is the goal to perform QTL or GWAS?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0064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24850" y="1525686"/>
            <a:ext cx="822618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Population structure (Q)</a:t>
            </a:r>
          </a:p>
          <a:p>
            <a:r>
              <a:rPr lang="en-US" sz="2800" dirty="0"/>
              <a:t>Confounding structure leads to false positive.</a:t>
            </a:r>
            <a:endParaRPr lang="en-US" sz="2800" b="1" dirty="0"/>
          </a:p>
          <a:p>
            <a:pPr marL="342900" indent="-342900">
              <a:buFont typeface="Arial"/>
              <a:buChar char="•"/>
            </a:pPr>
            <a:r>
              <a:rPr lang="en-US" sz="2800" dirty="0"/>
              <a:t>Define a set of markers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/>
              <a:t>Population structure:</a:t>
            </a:r>
          </a:p>
          <a:p>
            <a:r>
              <a:rPr lang="en-US" sz="2800" dirty="0"/>
              <a:t>e.g., Principal Component Analysis (PCA)</a:t>
            </a:r>
          </a:p>
        </p:txBody>
      </p:sp>
      <p:graphicFrame>
        <p:nvGraphicFramePr>
          <p:cNvPr id="6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6178100"/>
              </p:ext>
            </p:extLst>
          </p:nvPr>
        </p:nvGraphicFramePr>
        <p:xfrm>
          <a:off x="2181225" y="4825049"/>
          <a:ext cx="4478338" cy="709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282700" imgH="203200" progId="Equation.3">
                  <p:embed/>
                </p:oleObj>
              </mc:Choice>
              <mc:Fallback>
                <p:oleObj name="Equation" r:id="rId3" imgW="1282700" imgH="203200" progId="Equation.3">
                  <p:embed/>
                  <p:pic>
                    <p:nvPicPr>
                      <p:cNvPr id="6" name="Content Placeholder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181225" y="4825049"/>
                        <a:ext cx="4478338" cy="7096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13924"/>
          </a:xfrm>
        </p:spPr>
        <p:txBody>
          <a:bodyPr>
            <a:normAutofit/>
          </a:bodyPr>
          <a:lstStyle/>
          <a:p>
            <a:r>
              <a:rPr lang="en-US" sz="3200" dirty="0"/>
              <a:t>Population structure (Q)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712438" y="5730974"/>
            <a:ext cx="16335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Fixed effect</a:t>
            </a:r>
          </a:p>
        </p:txBody>
      </p:sp>
      <p:sp>
        <p:nvSpPr>
          <p:cNvPr id="9" name="Left Brace 8"/>
          <p:cNvSpPr/>
          <p:nvPr/>
        </p:nvSpPr>
        <p:spPr>
          <a:xfrm>
            <a:off x="4414579" y="4304114"/>
            <a:ext cx="230914" cy="2532694"/>
          </a:xfrm>
          <a:prstGeom prst="leftBrace">
            <a:avLst>
              <a:gd name="adj1" fmla="val 85420"/>
              <a:gd name="adj2" fmla="val 50000"/>
            </a:avLst>
          </a:prstGeom>
          <a:ln w="12700" cmpd="sng">
            <a:solidFill>
              <a:srgbClr val="FF0000"/>
            </a:solidFill>
          </a:ln>
          <a:effectLst/>
          <a:scene3d>
            <a:camera prst="orthographicFront">
              <a:rot lat="0" lon="0" rev="5400000"/>
            </a:camera>
            <a:lightRig rig="threePt" dir="t"/>
          </a:scene3d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96358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2337" y="1119727"/>
            <a:ext cx="875665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b="1" dirty="0"/>
              <a:t>Population structure (Q)</a:t>
            </a:r>
          </a:p>
          <a:p>
            <a:pPr marL="342900" indent="-342900">
              <a:buFont typeface="Arial"/>
              <a:buChar char="•"/>
            </a:pPr>
            <a:endParaRPr lang="en-US" sz="2800" dirty="0"/>
          </a:p>
          <a:p>
            <a:pPr marL="342900" indent="-342900">
              <a:buFont typeface="Arial"/>
              <a:buChar char="•"/>
            </a:pPr>
            <a:r>
              <a:rPr lang="en-US" sz="2800" b="1" dirty="0"/>
              <a:t>Kinship (K) - cryptic relatedness: </a:t>
            </a:r>
            <a:r>
              <a:rPr lang="en-US" sz="2800" b="0" i="0" dirty="0">
                <a:solidFill>
                  <a:srgbClr val="374151"/>
                </a:solidFill>
                <a:effectLst/>
                <a:latin typeface="Söhne"/>
              </a:rPr>
              <a:t>the degree of genetic relatedness between individuals in the study</a:t>
            </a:r>
            <a:r>
              <a:rPr lang="en-US" sz="2800" dirty="0"/>
              <a:t>.</a:t>
            </a:r>
            <a:endParaRPr lang="en-US" sz="2800" b="1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9073"/>
          </a:xfrm>
        </p:spPr>
        <p:txBody>
          <a:bodyPr>
            <a:normAutofit/>
          </a:bodyPr>
          <a:lstStyle/>
          <a:p>
            <a:r>
              <a:rPr lang="en-US" sz="3200" dirty="0"/>
              <a:t>Q + K model explains more phenotypic variants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926024" y="3753768"/>
            <a:ext cx="41065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rgbClr val="17375E"/>
                </a:solidFill>
              </a:rPr>
              <a:t>Mixed</a:t>
            </a:r>
            <a:r>
              <a:rPr lang="en-US" sz="2800" dirty="0"/>
              <a:t> linear model (MLM)</a:t>
            </a:r>
          </a:p>
        </p:txBody>
      </p:sp>
      <p:graphicFrame>
        <p:nvGraphicFramePr>
          <p:cNvPr id="7" name="Content Placeholder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4567258"/>
              </p:ext>
            </p:extLst>
          </p:nvPr>
        </p:nvGraphicFramePr>
        <p:xfrm>
          <a:off x="2017675" y="4475508"/>
          <a:ext cx="3698876" cy="477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3" imgW="1574800" imgH="203200" progId="Equation.3">
                  <p:embed/>
                </p:oleObj>
              </mc:Choice>
              <mc:Fallback>
                <p:oleObj name="Equation" r:id="rId3" imgW="1574800" imgH="203200" progId="Equation.3">
                  <p:embed/>
                  <p:pic>
                    <p:nvPicPr>
                      <p:cNvPr id="7" name="Content Placeholder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17675" y="4475508"/>
                        <a:ext cx="3698876" cy="477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/>
          <p:cNvSpPr/>
          <p:nvPr/>
        </p:nvSpPr>
        <p:spPr>
          <a:xfrm>
            <a:off x="4773054" y="4467374"/>
            <a:ext cx="495784" cy="509384"/>
          </a:xfrm>
          <a:prstGeom prst="rect">
            <a:avLst/>
          </a:prstGeom>
          <a:noFill/>
          <a:ln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4027107" y="5017284"/>
            <a:ext cx="20194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Random effect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3490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64504"/>
          </a:xfrm>
        </p:spPr>
        <p:txBody>
          <a:bodyPr>
            <a:normAutofit/>
          </a:bodyPr>
          <a:lstStyle/>
          <a:p>
            <a:r>
              <a:rPr lang="en-US" sz="3200" dirty="0" err="1"/>
              <a:t>quantile-quantile</a:t>
            </a:r>
            <a:r>
              <a:rPr lang="en-US" sz="3200" dirty="0"/>
              <a:t> (Q-Q) p-value plot</a:t>
            </a:r>
          </a:p>
        </p:txBody>
      </p:sp>
      <p:pic>
        <p:nvPicPr>
          <p:cNvPr id="5" name="Picture 4" descr="Screenshot 2016-04-05 23.23.5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3349" y="1872446"/>
            <a:ext cx="3822944" cy="3260413"/>
          </a:xfrm>
          <a:prstGeom prst="rect">
            <a:avLst/>
          </a:prstGeom>
        </p:spPr>
      </p:pic>
      <p:pic>
        <p:nvPicPr>
          <p:cNvPr id="9" name="Picture 8" descr="Screenshot 2016-04-05 23.53.51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29" y="1417638"/>
            <a:ext cx="4763998" cy="435881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791882" y="6170706"/>
            <a:ext cx="50886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Balding et al., Nature Review Genetics, 2006, 7:781 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21208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Mixed linear model (Q+K MLM)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33</a:t>
            </a:fld>
            <a:endParaRPr lang="en-US"/>
          </a:p>
        </p:txBody>
      </p:sp>
      <p:pic>
        <p:nvPicPr>
          <p:cNvPr id="4" name="Picture 3" descr="Screenshot 2016-04-05 23.21.3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360" y="1520236"/>
            <a:ext cx="4831343" cy="394544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302800" y="5627059"/>
            <a:ext cx="68412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mixed model (</a:t>
            </a:r>
            <a:r>
              <a:rPr lang="en-US" sz="2800" dirty="0">
                <a:solidFill>
                  <a:srgbClr val="1453E3"/>
                </a:solidFill>
              </a:rPr>
              <a:t>blue</a:t>
            </a:r>
            <a:r>
              <a:rPr lang="en-US" sz="2800" dirty="0"/>
              <a:t>) dramatically reduces inflation of p-values</a:t>
            </a:r>
          </a:p>
        </p:txBody>
      </p:sp>
    </p:spTree>
    <p:extLst>
      <p:ext uri="{BB962C8B-B14F-4D97-AF65-F5344CB8AC3E}">
        <p14:creationId xmlns:p14="http://schemas.microsoft.com/office/powerpoint/2010/main" val="358267701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66144"/>
          </a:xfrm>
        </p:spPr>
        <p:txBody>
          <a:bodyPr>
            <a:normAutofit/>
          </a:bodyPr>
          <a:lstStyle/>
          <a:p>
            <a:r>
              <a:rPr lang="en-US" sz="3200" dirty="0"/>
              <a:t>GWAS w/o accounting for population structure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34</a:t>
            </a:fld>
            <a:endParaRPr lang="en-US"/>
          </a:p>
        </p:txBody>
      </p:sp>
      <p:pic>
        <p:nvPicPr>
          <p:cNvPr id="4" name="Picture 3" descr="gwas_no-p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336" y="1526834"/>
            <a:ext cx="6294748" cy="44493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98471" y="6252882"/>
            <a:ext cx="36984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Bernardo, 2010, Breeding for quantitative traits in plants</a:t>
            </a:r>
          </a:p>
          <a:p>
            <a:r>
              <a:rPr lang="en-US" sz="1200" dirty="0" err="1"/>
              <a:t>Eathington</a:t>
            </a:r>
            <a:r>
              <a:rPr lang="en-US" sz="1200" dirty="0"/>
              <a:t> </a:t>
            </a:r>
            <a:r>
              <a:rPr lang="en-US" sz="1200" i="1" dirty="0"/>
              <a:t>et al</a:t>
            </a:r>
            <a:r>
              <a:rPr lang="en-US" sz="1200" dirty="0"/>
              <a:t>., 2007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32997" y="2932374"/>
            <a:ext cx="23278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750 soybean inbred lines</a:t>
            </a:r>
          </a:p>
          <a:p>
            <a:endParaRPr lang="en-US" sz="2400" dirty="0"/>
          </a:p>
          <a:p>
            <a:r>
              <a:rPr lang="en-US" sz="2400" dirty="0"/>
              <a:t>49 markers on 15 chromosomes</a:t>
            </a:r>
          </a:p>
        </p:txBody>
      </p:sp>
    </p:spTree>
    <p:extLst>
      <p:ext uri="{BB962C8B-B14F-4D97-AF65-F5344CB8AC3E}">
        <p14:creationId xmlns:p14="http://schemas.microsoft.com/office/powerpoint/2010/main" val="36756475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shot 2016-04-06 01.09.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8138"/>
            <a:ext cx="9144000" cy="32062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326571" y="4818175"/>
            <a:ext cx="38057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McCarthy et al., Nature Review Genetics, 2008: 9:356-369</a:t>
            </a: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Manhattan</a:t>
            </a:r>
            <a:r>
              <a:rPr lang="en-US" sz="3200" baseline="0" dirty="0"/>
              <a:t> plot</a:t>
            </a:r>
            <a:endParaRPr lang="en-US" sz="3200" dirty="0"/>
          </a:p>
        </p:txBody>
      </p:sp>
      <p:sp>
        <p:nvSpPr>
          <p:cNvPr id="9" name="Rectangle 8"/>
          <p:cNvSpPr/>
          <p:nvPr/>
        </p:nvSpPr>
        <p:spPr>
          <a:xfrm>
            <a:off x="1841687" y="5436382"/>
            <a:ext cx="55370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association does not imply causation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16218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85979"/>
          </a:xfrm>
        </p:spPr>
        <p:txBody>
          <a:bodyPr>
            <a:normAutofit/>
          </a:bodyPr>
          <a:lstStyle/>
          <a:p>
            <a:r>
              <a:rPr lang="en-US" sz="3200" dirty="0"/>
              <a:t>GWAS p-value threshold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09296"/>
            <a:ext cx="8229600" cy="3505719"/>
          </a:xfrm>
        </p:spPr>
        <p:txBody>
          <a:bodyPr>
            <a:normAutofit/>
          </a:bodyPr>
          <a:lstStyle/>
          <a:p>
            <a:r>
              <a:rPr lang="en-US" sz="2800" dirty="0"/>
              <a:t>5×10</a:t>
            </a:r>
            <a:r>
              <a:rPr lang="en-US" sz="2800" baseline="30000" dirty="0"/>
              <a:t>−8</a:t>
            </a:r>
            <a:r>
              <a:rPr lang="en-US" sz="2800" dirty="0"/>
              <a:t> has become a standard (Human GWAS)</a:t>
            </a:r>
          </a:p>
          <a:p>
            <a:r>
              <a:rPr lang="en-US" sz="2800" dirty="0"/>
              <a:t>naive </a:t>
            </a:r>
            <a:r>
              <a:rPr lang="en-US" sz="2800" dirty="0" err="1"/>
              <a:t>Bonferroni</a:t>
            </a:r>
            <a:r>
              <a:rPr lang="en-US" sz="2800" dirty="0"/>
              <a:t> correction (conservative due to the assumption that every genetic variant tested is independent of the rest)</a:t>
            </a:r>
          </a:p>
          <a:p>
            <a:r>
              <a:rPr lang="en-US" sz="2800" dirty="0"/>
              <a:t>false discovery rate procedures</a:t>
            </a:r>
          </a:p>
          <a:p>
            <a:r>
              <a:rPr lang="en-US" sz="2800" dirty="0"/>
              <a:t>permutation based-approaches</a:t>
            </a:r>
          </a:p>
          <a:p>
            <a:r>
              <a:rPr lang="en-US" sz="2800" dirty="0"/>
              <a:t>Bayesian approaches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36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61865" y="6152846"/>
            <a:ext cx="57826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European Journal of Human Genetics, 24:1202–1205 (2016)</a:t>
            </a:r>
          </a:p>
        </p:txBody>
      </p:sp>
    </p:spTree>
    <p:extLst>
      <p:ext uri="{BB962C8B-B14F-4D97-AF65-F5344CB8AC3E}">
        <p14:creationId xmlns:p14="http://schemas.microsoft.com/office/powerpoint/2010/main" val="191500784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4A133-63E0-A347-825E-2580208B9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919" y="235886"/>
            <a:ext cx="8203474" cy="1510002"/>
          </a:xfrm>
        </p:spPr>
        <p:txBody>
          <a:bodyPr>
            <a:noAutofit/>
          </a:bodyPr>
          <a:lstStyle/>
          <a:p>
            <a:pPr algn="ctr"/>
            <a:r>
              <a:rPr lang="en-US" sz="3000" dirty="0">
                <a:latin typeface="+mn-lt"/>
                <a:ea typeface="ＭＳ Ｐゴシック" charset="0"/>
                <a:cs typeface="Arial" panose="020B0604020202020204" pitchFamily="34" charset="0"/>
              </a:rPr>
              <a:t>K-</a:t>
            </a:r>
            <a:r>
              <a:rPr lang="en-US" sz="3000" dirty="0" err="1">
                <a:latin typeface="+mn-lt"/>
                <a:ea typeface="ＭＳ Ｐゴシック" charset="0"/>
                <a:cs typeface="Arial" panose="020B0604020202020204" pitchFamily="34" charset="0"/>
              </a:rPr>
              <a:t>mer</a:t>
            </a:r>
            <a:r>
              <a:rPr lang="en-US" sz="3000" dirty="0">
                <a:latin typeface="+mn-lt"/>
                <a:ea typeface="ＭＳ Ｐゴシック" charset="0"/>
                <a:cs typeface="Arial" panose="020B0604020202020204" pitchFamily="34" charset="0"/>
              </a:rPr>
              <a:t> markers are reference- and alignment-free, and can represent a wide range of genomic variants</a:t>
            </a:r>
            <a:endParaRPr lang="en-US" sz="3000" dirty="0">
              <a:latin typeface="+mn-lt"/>
              <a:cs typeface="Arial" panose="020B0604020202020204" pitchFamily="34" charset="0"/>
            </a:endParaRPr>
          </a:p>
        </p:txBody>
      </p: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E9611073-37B0-5A4A-BA11-6CED4A0D61D7}"/>
              </a:ext>
            </a:extLst>
          </p:cNvPr>
          <p:cNvCxnSpPr>
            <a:cxnSpLocks/>
          </p:cNvCxnSpPr>
          <p:nvPr/>
        </p:nvCxnSpPr>
        <p:spPr>
          <a:xfrm>
            <a:off x="4053547" y="2556627"/>
            <a:ext cx="197473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AC83298B-2403-F048-9C60-DD81F685A85B}"/>
              </a:ext>
            </a:extLst>
          </p:cNvPr>
          <p:cNvCxnSpPr>
            <a:cxnSpLocks/>
          </p:cNvCxnSpPr>
          <p:nvPr/>
        </p:nvCxnSpPr>
        <p:spPr>
          <a:xfrm>
            <a:off x="6165708" y="2556454"/>
            <a:ext cx="197473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349B399E-D790-6E49-99D6-B29599626364}"/>
              </a:ext>
            </a:extLst>
          </p:cNvPr>
          <p:cNvGrpSpPr/>
          <p:nvPr/>
        </p:nvGrpSpPr>
        <p:grpSpPr>
          <a:xfrm>
            <a:off x="6510795" y="2461541"/>
            <a:ext cx="746972" cy="193812"/>
            <a:chOff x="5498220" y="1426029"/>
            <a:chExt cx="1626478" cy="261070"/>
          </a:xfrm>
        </p:grpSpPr>
        <p:sp>
          <p:nvSpPr>
            <p:cNvPr id="120" name="Rounded Rectangle 119">
              <a:extLst>
                <a:ext uri="{FF2B5EF4-FFF2-40B4-BE49-F238E27FC236}">
                  <a16:creationId xmlns:a16="http://schemas.microsoft.com/office/drawing/2014/main" id="{662CA6DA-5F98-BA40-8385-A76194A8891C}"/>
                </a:ext>
              </a:extLst>
            </p:cNvPr>
            <p:cNvSpPr/>
            <p:nvPr/>
          </p:nvSpPr>
          <p:spPr>
            <a:xfrm>
              <a:off x="5498220" y="1426029"/>
              <a:ext cx="1626478" cy="261069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688">
                <a:ln>
                  <a:solidFill>
                    <a:schemeClr val="bg1"/>
                  </a:solidFill>
                </a:ln>
              </a:endParaRPr>
            </a:p>
          </p:txBody>
        </p: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42C36136-BE51-5C4F-AC6F-EF172EE97A8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68041" y="1426029"/>
              <a:ext cx="1475016" cy="261070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CCF40344-870D-0A40-9A20-3874E7A02545}"/>
                </a:ext>
              </a:extLst>
            </p:cNvPr>
            <p:cNvCxnSpPr>
              <a:cxnSpLocks/>
            </p:cNvCxnSpPr>
            <p:nvPr/>
          </p:nvCxnSpPr>
          <p:spPr>
            <a:xfrm>
              <a:off x="5568041" y="1426029"/>
              <a:ext cx="1475016" cy="261069"/>
            </a:xfrm>
            <a:prstGeom prst="line">
              <a:avLst/>
            </a:prstGeom>
            <a:ln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7286C108-F40E-5447-8827-360C2A09034C}"/>
              </a:ext>
            </a:extLst>
          </p:cNvPr>
          <p:cNvCxnSpPr>
            <a:cxnSpLocks/>
          </p:cNvCxnSpPr>
          <p:nvPr/>
        </p:nvCxnSpPr>
        <p:spPr>
          <a:xfrm>
            <a:off x="1955028" y="2560409"/>
            <a:ext cx="1974737" cy="0"/>
          </a:xfrm>
          <a:prstGeom prst="line">
            <a:avLst/>
          </a:prstGeom>
          <a:ln w="7620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69AFC5F3-8381-0946-A4E3-EADF08726484}"/>
              </a:ext>
            </a:extLst>
          </p:cNvPr>
          <p:cNvCxnSpPr>
            <a:cxnSpLocks/>
          </p:cNvCxnSpPr>
          <p:nvPr/>
        </p:nvCxnSpPr>
        <p:spPr>
          <a:xfrm>
            <a:off x="6237616" y="4107248"/>
            <a:ext cx="197473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>
            <a:extLst>
              <a:ext uri="{FF2B5EF4-FFF2-40B4-BE49-F238E27FC236}">
                <a16:creationId xmlns:a16="http://schemas.microsoft.com/office/drawing/2014/main" id="{BD3D2EC7-E455-5949-954E-FF21ECF6B100}"/>
              </a:ext>
            </a:extLst>
          </p:cNvPr>
          <p:cNvSpPr txBox="1"/>
          <p:nvPr/>
        </p:nvSpPr>
        <p:spPr>
          <a:xfrm>
            <a:off x="2258519" y="2055044"/>
            <a:ext cx="1225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original</a:t>
            </a:r>
          </a:p>
        </p:txBody>
      </p:sp>
      <p:sp>
        <p:nvSpPr>
          <p:cNvPr id="146" name="Triangle 145">
            <a:extLst>
              <a:ext uri="{FF2B5EF4-FFF2-40B4-BE49-F238E27FC236}">
                <a16:creationId xmlns:a16="http://schemas.microsoft.com/office/drawing/2014/main" id="{9E6474B5-2431-1E43-8933-FE31CB4227D4}"/>
              </a:ext>
            </a:extLst>
          </p:cNvPr>
          <p:cNvSpPr/>
          <p:nvPr/>
        </p:nvSpPr>
        <p:spPr>
          <a:xfrm flipV="1">
            <a:off x="7188402" y="3933757"/>
            <a:ext cx="1167463" cy="145338"/>
          </a:xfrm>
          <a:prstGeom prst="triangle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88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28DE95F6-9555-CB4F-8A0A-FBFE5D98FED8}"/>
              </a:ext>
            </a:extLst>
          </p:cNvPr>
          <p:cNvSpPr txBox="1"/>
          <p:nvPr/>
        </p:nvSpPr>
        <p:spPr>
          <a:xfrm>
            <a:off x="4087731" y="2055044"/>
            <a:ext cx="1925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SNP and INDEL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D159AB91-FC57-2840-ACB9-9ABE417EC4F9}"/>
              </a:ext>
            </a:extLst>
          </p:cNvPr>
          <p:cNvSpPr txBox="1"/>
          <p:nvPr/>
        </p:nvSpPr>
        <p:spPr>
          <a:xfrm>
            <a:off x="6829105" y="2055044"/>
            <a:ext cx="761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PAV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E514CEE2-033A-BF44-B557-E1DFAE6A384B}"/>
              </a:ext>
            </a:extLst>
          </p:cNvPr>
          <p:cNvSpPr txBox="1"/>
          <p:nvPr/>
        </p:nvSpPr>
        <p:spPr>
          <a:xfrm>
            <a:off x="5937902" y="3587485"/>
            <a:ext cx="2625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Translocation (e.g., TE)</a:t>
            </a:r>
          </a:p>
        </p:txBody>
      </p: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19F2CB19-FD88-EA44-98B3-83BA8F801B64}"/>
              </a:ext>
            </a:extLst>
          </p:cNvPr>
          <p:cNvCxnSpPr>
            <a:cxnSpLocks/>
          </p:cNvCxnSpPr>
          <p:nvPr/>
        </p:nvCxnSpPr>
        <p:spPr>
          <a:xfrm>
            <a:off x="4117801" y="4107248"/>
            <a:ext cx="1974737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A7528179-3F3C-E940-9CF6-E54E59EFB268}"/>
              </a:ext>
            </a:extLst>
          </p:cNvPr>
          <p:cNvCxnSpPr>
            <a:cxnSpLocks/>
          </p:cNvCxnSpPr>
          <p:nvPr/>
        </p:nvCxnSpPr>
        <p:spPr>
          <a:xfrm>
            <a:off x="4774514" y="4192973"/>
            <a:ext cx="1318023" cy="0"/>
          </a:xfrm>
          <a:prstGeom prst="line">
            <a:avLst/>
          </a:prstGeom>
          <a:ln w="762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" name="TextBox 161">
            <a:extLst>
              <a:ext uri="{FF2B5EF4-FFF2-40B4-BE49-F238E27FC236}">
                <a16:creationId xmlns:a16="http://schemas.microsoft.com/office/drawing/2014/main" id="{C50B3771-8C39-F34F-8CDB-304D22CB3826}"/>
              </a:ext>
            </a:extLst>
          </p:cNvPr>
          <p:cNvSpPr txBox="1"/>
          <p:nvPr/>
        </p:nvSpPr>
        <p:spPr>
          <a:xfrm>
            <a:off x="4569152" y="3626065"/>
            <a:ext cx="1006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CNV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5D7E1B1C-8DB1-6D47-9F23-440334D7A2A6}"/>
              </a:ext>
            </a:extLst>
          </p:cNvPr>
          <p:cNvSpPr txBox="1"/>
          <p:nvPr/>
        </p:nvSpPr>
        <p:spPr>
          <a:xfrm>
            <a:off x="4474069" y="2377019"/>
            <a:ext cx="216587" cy="3953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69" dirty="0">
                <a:solidFill>
                  <a:schemeClr val="accent6">
                    <a:lumMod val="75000"/>
                  </a:schemeClr>
                </a:solidFill>
              </a:rPr>
              <a:t>X</a:t>
            </a:r>
          </a:p>
        </p:txBody>
      </p:sp>
      <p:grpSp>
        <p:nvGrpSpPr>
          <p:cNvPr id="164" name="Group 163">
            <a:extLst>
              <a:ext uri="{FF2B5EF4-FFF2-40B4-BE49-F238E27FC236}">
                <a16:creationId xmlns:a16="http://schemas.microsoft.com/office/drawing/2014/main" id="{3A6A9BD8-0E39-A74D-9232-61C34DB7F635}"/>
              </a:ext>
            </a:extLst>
          </p:cNvPr>
          <p:cNvGrpSpPr/>
          <p:nvPr/>
        </p:nvGrpSpPr>
        <p:grpSpPr>
          <a:xfrm>
            <a:off x="1955028" y="2615988"/>
            <a:ext cx="6266693" cy="2657146"/>
            <a:chOff x="320256" y="2773247"/>
            <a:chExt cx="8355590" cy="3542861"/>
          </a:xfrm>
        </p:grpSpPr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3CA70C6C-7AF5-F349-9484-F91F1EC9FB28}"/>
                </a:ext>
              </a:extLst>
            </p:cNvPr>
            <p:cNvCxnSpPr>
              <a:cxnSpLocks/>
            </p:cNvCxnSpPr>
            <p:nvPr/>
          </p:nvCxnSpPr>
          <p:spPr>
            <a:xfrm>
              <a:off x="3169306" y="2979848"/>
              <a:ext cx="1459366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F3214335-926A-3F4E-B88C-B81064F5D28B}"/>
                </a:ext>
              </a:extLst>
            </p:cNvPr>
            <p:cNvCxnSpPr>
              <a:cxnSpLocks/>
            </p:cNvCxnSpPr>
            <p:nvPr/>
          </p:nvCxnSpPr>
          <p:spPr>
            <a:xfrm>
              <a:off x="3404029" y="3167627"/>
              <a:ext cx="1459366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8EC79506-5B07-4A40-9817-4A9A284E789D}"/>
                </a:ext>
              </a:extLst>
            </p:cNvPr>
            <p:cNvCxnSpPr>
              <a:cxnSpLocks/>
            </p:cNvCxnSpPr>
            <p:nvPr/>
          </p:nvCxnSpPr>
          <p:spPr>
            <a:xfrm>
              <a:off x="3643855" y="3355405"/>
              <a:ext cx="1459366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7DF8E4B6-AA8E-6E4D-956F-9C120601B32A}"/>
                </a:ext>
              </a:extLst>
            </p:cNvPr>
            <p:cNvCxnSpPr>
              <a:cxnSpLocks/>
            </p:cNvCxnSpPr>
            <p:nvPr/>
          </p:nvCxnSpPr>
          <p:spPr>
            <a:xfrm>
              <a:off x="3909195" y="3543184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FCB8087E-9B2B-4E4E-9183-1B663D129BD6}"/>
                </a:ext>
              </a:extLst>
            </p:cNvPr>
            <p:cNvCxnSpPr>
              <a:cxnSpLocks/>
            </p:cNvCxnSpPr>
            <p:nvPr/>
          </p:nvCxnSpPr>
          <p:spPr>
            <a:xfrm>
              <a:off x="4149018" y="3758653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B251D0D1-E324-B446-A360-9A82320BBDBB}"/>
                </a:ext>
              </a:extLst>
            </p:cNvPr>
            <p:cNvCxnSpPr>
              <a:cxnSpLocks/>
            </p:cNvCxnSpPr>
            <p:nvPr/>
          </p:nvCxnSpPr>
          <p:spPr>
            <a:xfrm>
              <a:off x="4332717" y="3946431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6E71F995-48C1-454D-8E38-844FAC49B82E}"/>
                </a:ext>
              </a:extLst>
            </p:cNvPr>
            <p:cNvCxnSpPr>
              <a:cxnSpLocks/>
            </p:cNvCxnSpPr>
            <p:nvPr/>
          </p:nvCxnSpPr>
          <p:spPr>
            <a:xfrm>
              <a:off x="5985521" y="2979617"/>
              <a:ext cx="409091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2FDAC4C0-9E0E-BF4B-A56F-FB69EA826DC4}"/>
                </a:ext>
              </a:extLst>
            </p:cNvPr>
            <p:cNvCxnSpPr>
              <a:cxnSpLocks/>
            </p:cNvCxnSpPr>
            <p:nvPr/>
          </p:nvCxnSpPr>
          <p:spPr>
            <a:xfrm>
              <a:off x="7388756" y="2979617"/>
              <a:ext cx="1015436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9270FC14-0C92-6243-B0A0-55A9D02617DF}"/>
                </a:ext>
              </a:extLst>
            </p:cNvPr>
            <p:cNvCxnSpPr>
              <a:cxnSpLocks/>
            </p:cNvCxnSpPr>
            <p:nvPr/>
          </p:nvCxnSpPr>
          <p:spPr>
            <a:xfrm>
              <a:off x="6148807" y="3244958"/>
              <a:ext cx="245805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3B65FC8C-A4EE-E84B-B03A-1886D30FC76E}"/>
                </a:ext>
              </a:extLst>
            </p:cNvPr>
            <p:cNvCxnSpPr>
              <a:cxnSpLocks/>
            </p:cNvCxnSpPr>
            <p:nvPr/>
          </p:nvCxnSpPr>
          <p:spPr>
            <a:xfrm>
              <a:off x="7388757" y="3244958"/>
              <a:ext cx="1178722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E330C43D-DB71-8D41-AD7B-93F0CDD16136}"/>
                </a:ext>
              </a:extLst>
            </p:cNvPr>
            <p:cNvCxnSpPr>
              <a:cxnSpLocks/>
            </p:cNvCxnSpPr>
            <p:nvPr/>
          </p:nvCxnSpPr>
          <p:spPr>
            <a:xfrm>
              <a:off x="6394612" y="2988804"/>
              <a:ext cx="507576" cy="14470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8E59339E-4C06-5647-8A9E-E3EFF765D1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97259" y="2988802"/>
              <a:ext cx="489683" cy="144701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EA0A4DEA-76C8-3E4C-A8A7-5ED5EDCD484A}"/>
                </a:ext>
              </a:extLst>
            </p:cNvPr>
            <p:cNvCxnSpPr>
              <a:cxnSpLocks/>
            </p:cNvCxnSpPr>
            <p:nvPr/>
          </p:nvCxnSpPr>
          <p:spPr>
            <a:xfrm>
              <a:off x="6389683" y="3254142"/>
              <a:ext cx="507576" cy="144700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80832D73-B7B9-F949-AE0E-21B64698992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897259" y="3252784"/>
              <a:ext cx="489683" cy="138233"/>
            </a:xfrm>
            <a:prstGeom prst="line">
              <a:avLst/>
            </a:prstGeom>
            <a:ln>
              <a:solidFill>
                <a:schemeClr val="accent2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ABF959D2-EB02-1A44-B713-EF152B5EAF7A}"/>
                </a:ext>
              </a:extLst>
            </p:cNvPr>
            <p:cNvCxnSpPr>
              <a:cxnSpLocks/>
            </p:cNvCxnSpPr>
            <p:nvPr/>
          </p:nvCxnSpPr>
          <p:spPr>
            <a:xfrm>
              <a:off x="320256" y="2995097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CC0476F9-25AD-084F-A114-2D4AEC33C9E2}"/>
                </a:ext>
              </a:extLst>
            </p:cNvPr>
            <p:cNvCxnSpPr>
              <a:cxnSpLocks/>
            </p:cNvCxnSpPr>
            <p:nvPr/>
          </p:nvCxnSpPr>
          <p:spPr>
            <a:xfrm>
              <a:off x="565185" y="3182876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F432FEF7-B310-C04C-9957-EE4823295901}"/>
                </a:ext>
              </a:extLst>
            </p:cNvPr>
            <p:cNvCxnSpPr>
              <a:cxnSpLocks/>
            </p:cNvCxnSpPr>
            <p:nvPr/>
          </p:nvCxnSpPr>
          <p:spPr>
            <a:xfrm>
              <a:off x="805010" y="3370654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6A325A88-C459-F443-A3B5-E71BEDFB02F5}"/>
                </a:ext>
              </a:extLst>
            </p:cNvPr>
            <p:cNvCxnSpPr>
              <a:cxnSpLocks/>
            </p:cNvCxnSpPr>
            <p:nvPr/>
          </p:nvCxnSpPr>
          <p:spPr>
            <a:xfrm>
              <a:off x="1070350" y="3586124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B85031EF-33A7-7E4A-B9F5-60332DD3C993}"/>
                </a:ext>
              </a:extLst>
            </p:cNvPr>
            <p:cNvCxnSpPr>
              <a:cxnSpLocks/>
            </p:cNvCxnSpPr>
            <p:nvPr/>
          </p:nvCxnSpPr>
          <p:spPr>
            <a:xfrm>
              <a:off x="1310174" y="3773902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3172C38B-A8F3-804C-9E12-373FA79739E9}"/>
                </a:ext>
              </a:extLst>
            </p:cNvPr>
            <p:cNvCxnSpPr>
              <a:cxnSpLocks/>
            </p:cNvCxnSpPr>
            <p:nvPr/>
          </p:nvCxnSpPr>
          <p:spPr>
            <a:xfrm>
              <a:off x="1493872" y="3961680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6F6FBF8F-0A67-9D43-94F1-636F116FF4AD}"/>
                </a:ext>
              </a:extLst>
            </p:cNvPr>
            <p:cNvCxnSpPr>
              <a:cxnSpLocks/>
            </p:cNvCxnSpPr>
            <p:nvPr/>
          </p:nvCxnSpPr>
          <p:spPr>
            <a:xfrm>
              <a:off x="6048847" y="5047343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D276A3DB-9066-7D4B-9033-B4589BB61BE4}"/>
                </a:ext>
              </a:extLst>
            </p:cNvPr>
            <p:cNvCxnSpPr>
              <a:cxnSpLocks/>
            </p:cNvCxnSpPr>
            <p:nvPr/>
          </p:nvCxnSpPr>
          <p:spPr>
            <a:xfrm>
              <a:off x="6283570" y="5235121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82C71540-EC67-EE4F-9878-0DF91DD2CD26}"/>
                </a:ext>
              </a:extLst>
            </p:cNvPr>
            <p:cNvCxnSpPr>
              <a:cxnSpLocks/>
            </p:cNvCxnSpPr>
            <p:nvPr/>
          </p:nvCxnSpPr>
          <p:spPr>
            <a:xfrm>
              <a:off x="6523395" y="5422900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4570F148-CBEE-9544-8DFE-7FC3023B8E2D}"/>
                </a:ext>
              </a:extLst>
            </p:cNvPr>
            <p:cNvCxnSpPr>
              <a:cxnSpLocks/>
            </p:cNvCxnSpPr>
            <p:nvPr/>
          </p:nvCxnSpPr>
          <p:spPr>
            <a:xfrm>
              <a:off x="6788736" y="5610678"/>
              <a:ext cx="1459366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32B41653-F7CA-7040-A54C-739A50A6AA8A}"/>
                </a:ext>
              </a:extLst>
            </p:cNvPr>
            <p:cNvCxnSpPr>
              <a:cxnSpLocks/>
            </p:cNvCxnSpPr>
            <p:nvPr/>
          </p:nvCxnSpPr>
          <p:spPr>
            <a:xfrm>
              <a:off x="7028559" y="5808075"/>
              <a:ext cx="1459366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A5390FA1-F01F-6448-BE18-47D704178335}"/>
                </a:ext>
              </a:extLst>
            </p:cNvPr>
            <p:cNvCxnSpPr>
              <a:cxnSpLocks/>
            </p:cNvCxnSpPr>
            <p:nvPr/>
          </p:nvCxnSpPr>
          <p:spPr>
            <a:xfrm>
              <a:off x="7216480" y="6001602"/>
              <a:ext cx="1459366" cy="0"/>
            </a:xfrm>
            <a:prstGeom prst="line">
              <a:avLst/>
            </a:prstGeom>
            <a:ln w="57150">
              <a:solidFill>
                <a:srgbClr val="FFC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1B862F9A-6C77-7240-8A41-76DEED1CFB6F}"/>
                </a:ext>
              </a:extLst>
            </p:cNvPr>
            <p:cNvCxnSpPr>
              <a:cxnSpLocks/>
            </p:cNvCxnSpPr>
            <p:nvPr/>
          </p:nvCxnSpPr>
          <p:spPr>
            <a:xfrm>
              <a:off x="7982762" y="5808075"/>
              <a:ext cx="505163" cy="0"/>
            </a:xfrm>
            <a:prstGeom prst="line">
              <a:avLst/>
            </a:prstGeom>
            <a:ln w="1270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B370E57A-4B61-C14D-A377-D898C6B286AC}"/>
                </a:ext>
              </a:extLst>
            </p:cNvPr>
            <p:cNvCxnSpPr>
              <a:cxnSpLocks/>
            </p:cNvCxnSpPr>
            <p:nvPr/>
          </p:nvCxnSpPr>
          <p:spPr>
            <a:xfrm>
              <a:off x="7982761" y="5610678"/>
              <a:ext cx="265339" cy="0"/>
            </a:xfrm>
            <a:prstGeom prst="line">
              <a:avLst/>
            </a:prstGeom>
            <a:ln w="1270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A7C5E72C-6F58-6745-A8F2-2CE16F531EC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216480" y="6000108"/>
              <a:ext cx="782107" cy="1433"/>
            </a:xfrm>
            <a:prstGeom prst="line">
              <a:avLst/>
            </a:prstGeom>
            <a:ln w="1270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>
              <a:extLst>
                <a:ext uri="{FF2B5EF4-FFF2-40B4-BE49-F238E27FC236}">
                  <a16:creationId xmlns:a16="http://schemas.microsoft.com/office/drawing/2014/main" id="{37E2E98D-501E-7C4B-B39B-6EF4EA43E212}"/>
                </a:ext>
              </a:extLst>
            </p:cNvPr>
            <p:cNvCxnSpPr>
              <a:cxnSpLocks/>
            </p:cNvCxnSpPr>
            <p:nvPr/>
          </p:nvCxnSpPr>
          <p:spPr>
            <a:xfrm>
              <a:off x="3203952" y="5082576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>
              <a:extLst>
                <a:ext uri="{FF2B5EF4-FFF2-40B4-BE49-F238E27FC236}">
                  <a16:creationId xmlns:a16="http://schemas.microsoft.com/office/drawing/2014/main" id="{2B8EA851-7689-2F44-9165-2C23E4E7449C}"/>
                </a:ext>
              </a:extLst>
            </p:cNvPr>
            <p:cNvCxnSpPr>
              <a:cxnSpLocks/>
            </p:cNvCxnSpPr>
            <p:nvPr/>
          </p:nvCxnSpPr>
          <p:spPr>
            <a:xfrm>
              <a:off x="3448881" y="5270354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D552BB21-3512-4746-A923-BA9BB6A45BC5}"/>
                </a:ext>
              </a:extLst>
            </p:cNvPr>
            <p:cNvCxnSpPr>
              <a:cxnSpLocks/>
            </p:cNvCxnSpPr>
            <p:nvPr/>
          </p:nvCxnSpPr>
          <p:spPr>
            <a:xfrm>
              <a:off x="3688706" y="5458133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DC2CE053-9FBF-5043-87F3-DA6837586193}"/>
                </a:ext>
              </a:extLst>
            </p:cNvPr>
            <p:cNvCxnSpPr>
              <a:cxnSpLocks/>
            </p:cNvCxnSpPr>
            <p:nvPr/>
          </p:nvCxnSpPr>
          <p:spPr>
            <a:xfrm>
              <a:off x="3954046" y="5645912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278D892A-6C54-DE4A-9868-CED6C62E338D}"/>
                </a:ext>
              </a:extLst>
            </p:cNvPr>
            <p:cNvCxnSpPr>
              <a:cxnSpLocks/>
            </p:cNvCxnSpPr>
            <p:nvPr/>
          </p:nvCxnSpPr>
          <p:spPr>
            <a:xfrm>
              <a:off x="4193870" y="5833690"/>
              <a:ext cx="1459366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5B8755AA-2888-9247-ABA2-E1B93B2FD98C}"/>
                </a:ext>
              </a:extLst>
            </p:cNvPr>
            <p:cNvCxnSpPr>
              <a:cxnSpLocks/>
            </p:cNvCxnSpPr>
            <p:nvPr/>
          </p:nvCxnSpPr>
          <p:spPr>
            <a:xfrm>
              <a:off x="4377568" y="6316108"/>
              <a:ext cx="1459367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9A09DE45-3661-BE48-B089-1D759D82BAFB}"/>
                </a:ext>
              </a:extLst>
            </p:cNvPr>
            <p:cNvCxnSpPr>
              <a:cxnSpLocks/>
            </p:cNvCxnSpPr>
            <p:nvPr/>
          </p:nvCxnSpPr>
          <p:spPr>
            <a:xfrm>
              <a:off x="4193870" y="5993385"/>
              <a:ext cx="1459367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C9C8CD65-CBAE-254A-97F5-3D684B9F5BD8}"/>
                </a:ext>
              </a:extLst>
            </p:cNvPr>
            <p:cNvCxnSpPr>
              <a:cxnSpLocks/>
            </p:cNvCxnSpPr>
            <p:nvPr/>
          </p:nvCxnSpPr>
          <p:spPr>
            <a:xfrm>
              <a:off x="4377568" y="6160371"/>
              <a:ext cx="1459367" cy="0"/>
            </a:xfrm>
            <a:prstGeom prst="line">
              <a:avLst/>
            </a:prstGeom>
            <a:ln w="57150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1096A66C-07C6-B94E-AA2E-E4647AE5686B}"/>
                </a:ext>
              </a:extLst>
            </p:cNvPr>
            <p:cNvSpPr txBox="1"/>
            <p:nvPr/>
          </p:nvSpPr>
          <p:spPr>
            <a:xfrm>
              <a:off x="3688521" y="2773247"/>
              <a:ext cx="267141" cy="4694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88" dirty="0">
                  <a:solidFill>
                    <a:schemeClr val="accent6">
                      <a:lumMod val="75000"/>
                    </a:schemeClr>
                  </a:solidFill>
                </a:rPr>
                <a:t>X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D8291AE1-995D-5245-ABE7-2DF47A4AB622}"/>
                </a:ext>
              </a:extLst>
            </p:cNvPr>
            <p:cNvSpPr txBox="1"/>
            <p:nvPr/>
          </p:nvSpPr>
          <p:spPr>
            <a:xfrm>
              <a:off x="3688521" y="2960064"/>
              <a:ext cx="267141" cy="4694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88" dirty="0">
                  <a:solidFill>
                    <a:schemeClr val="accent6">
                      <a:lumMod val="75000"/>
                    </a:schemeClr>
                  </a:solidFill>
                </a:rPr>
                <a:t>X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17F4D44A-8949-914C-87F2-8D14200FD4DF}"/>
                </a:ext>
              </a:extLst>
            </p:cNvPr>
            <p:cNvSpPr txBox="1"/>
            <p:nvPr/>
          </p:nvSpPr>
          <p:spPr>
            <a:xfrm>
              <a:off x="3688521" y="3143759"/>
              <a:ext cx="267141" cy="4694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88" dirty="0">
                  <a:solidFill>
                    <a:schemeClr val="accent6">
                      <a:lumMod val="75000"/>
                    </a:schemeClr>
                  </a:solidFill>
                </a:rPr>
                <a:t>X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6FE7B8D-D8AC-5392-B283-6DFF6D064136}"/>
              </a:ext>
            </a:extLst>
          </p:cNvPr>
          <p:cNvSpPr txBox="1"/>
          <p:nvPr/>
        </p:nvSpPr>
        <p:spPr>
          <a:xfrm>
            <a:off x="4087731" y="5922324"/>
            <a:ext cx="36364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j-lt"/>
              </a:rPr>
              <a:t>Rahman </a:t>
            </a:r>
            <a:r>
              <a:rPr lang="en-US" i="1" dirty="0">
                <a:latin typeface="+mj-lt"/>
              </a:rPr>
              <a:t>et al</a:t>
            </a:r>
            <a:r>
              <a:rPr lang="en-US" dirty="0">
                <a:latin typeface="+mj-lt"/>
              </a:rPr>
              <a:t>., </a:t>
            </a:r>
            <a:r>
              <a:rPr lang="en-US" dirty="0" err="1">
                <a:latin typeface="+mj-lt"/>
              </a:rPr>
              <a:t>Elife</a:t>
            </a:r>
            <a:r>
              <a:rPr lang="en-US" dirty="0">
                <a:latin typeface="+mj-lt"/>
              </a:rPr>
              <a:t>, 2018</a:t>
            </a:r>
          </a:p>
          <a:p>
            <a:r>
              <a:rPr lang="en-US" dirty="0" err="1">
                <a:latin typeface="+mj-lt"/>
              </a:rPr>
              <a:t>Voichek</a:t>
            </a:r>
            <a:r>
              <a:rPr lang="en-US" dirty="0">
                <a:latin typeface="+mj-lt"/>
              </a:rPr>
              <a:t> </a:t>
            </a:r>
            <a:r>
              <a:rPr lang="en-US" i="1" dirty="0">
                <a:latin typeface="+mj-lt"/>
              </a:rPr>
              <a:t>et al</a:t>
            </a:r>
            <a:r>
              <a:rPr lang="en-US" dirty="0">
                <a:latin typeface="+mj-lt"/>
              </a:rPr>
              <a:t>., Nature Genetics, 2020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EBE38A2-DF6F-FB83-101D-B6F5350008F6}"/>
              </a:ext>
            </a:extLst>
          </p:cNvPr>
          <p:cNvSpPr txBox="1"/>
          <p:nvPr/>
        </p:nvSpPr>
        <p:spPr>
          <a:xfrm>
            <a:off x="209123" y="4891033"/>
            <a:ext cx="3720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+mj-lt"/>
                <a:cs typeface="Arial" panose="020B0604020202020204" pitchFamily="34" charset="0"/>
              </a:rPr>
              <a:t>Occurrence counts of k-</a:t>
            </a:r>
            <a:r>
              <a:rPr lang="en-US" sz="2400" dirty="0" err="1">
                <a:latin typeface="+mj-lt"/>
                <a:cs typeface="Arial" panose="020B0604020202020204" pitchFamily="34" charset="0"/>
              </a:rPr>
              <a:t>mers</a:t>
            </a:r>
            <a:r>
              <a:rPr lang="en-US" sz="2400" dirty="0">
                <a:latin typeface="+mj-lt"/>
                <a:cs typeface="Arial" panose="020B0604020202020204" pitchFamily="34" charset="0"/>
              </a:rPr>
              <a:t> from whole genome sequencing reads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881474-F4E4-F5F3-49CF-DB1C45879A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1E240-8957-2C4A-9AB9-937E8A6BBD88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7500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549E24-EE8F-D543-AFA7-19143679F73C}"/>
              </a:ext>
            </a:extLst>
          </p:cNvPr>
          <p:cNvGrpSpPr/>
          <p:nvPr/>
        </p:nvGrpSpPr>
        <p:grpSpPr>
          <a:xfrm>
            <a:off x="4859651" y="1905429"/>
            <a:ext cx="3926812" cy="3544395"/>
            <a:chOff x="4572000" y="1563501"/>
            <a:chExt cx="4311990" cy="3892061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9A6D12F5-4A51-774A-834F-C2F1CCED66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72000" y="1804943"/>
              <a:ext cx="4311990" cy="3650619"/>
            </a:xfrm>
            <a:prstGeom prst="rect">
              <a:avLst/>
            </a:prstGeom>
          </p:spPr>
        </p:pic>
        <p:sp>
          <p:nvSpPr>
            <p:cNvPr id="2" name="Down Arrow 1">
              <a:extLst>
                <a:ext uri="{FF2B5EF4-FFF2-40B4-BE49-F238E27FC236}">
                  <a16:creationId xmlns:a16="http://schemas.microsoft.com/office/drawing/2014/main" id="{618737EF-129E-9B44-BD18-23A45CC0077B}"/>
                </a:ext>
              </a:extLst>
            </p:cNvPr>
            <p:cNvSpPr/>
            <p:nvPr/>
          </p:nvSpPr>
          <p:spPr>
            <a:xfrm flipV="1">
              <a:off x="6487565" y="3020882"/>
              <a:ext cx="256336" cy="189578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0000"/>
                </a:solidFill>
              </a:endParaRPr>
            </a:p>
          </p:txBody>
        </p:sp>
        <p:sp>
          <p:nvSpPr>
            <p:cNvPr id="20" name="Down Arrow 19">
              <a:extLst>
                <a:ext uri="{FF2B5EF4-FFF2-40B4-BE49-F238E27FC236}">
                  <a16:creationId xmlns:a16="http://schemas.microsoft.com/office/drawing/2014/main" id="{9A0143C7-B6F7-BC41-BCCF-83FD29DDC039}"/>
                </a:ext>
              </a:extLst>
            </p:cNvPr>
            <p:cNvSpPr/>
            <p:nvPr/>
          </p:nvSpPr>
          <p:spPr>
            <a:xfrm flipV="1">
              <a:off x="7549556" y="3020882"/>
              <a:ext cx="256336" cy="189578"/>
            </a:xfrm>
            <a:prstGeom prst="downArrow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>
                <a:solidFill>
                  <a:srgbClr val="FF0000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65741D6-6519-1141-8BE2-7D2A0575895A}"/>
                </a:ext>
              </a:extLst>
            </p:cNvPr>
            <p:cNvSpPr txBox="1"/>
            <p:nvPr/>
          </p:nvSpPr>
          <p:spPr>
            <a:xfrm>
              <a:off x="6017579" y="1563501"/>
              <a:ext cx="1498160" cy="4993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i="1" dirty="0">
                  <a:latin typeface="Helvetica" pitchFamily="2" charset="0"/>
                  <a:cs typeface="Calibri Light" panose="020F0302020204030204" pitchFamily="34" charset="0"/>
                </a:rPr>
                <a:t>MADS69</a:t>
              </a:r>
            </a:p>
          </p:txBody>
        </p:sp>
      </p:grpSp>
      <p:sp>
        <p:nvSpPr>
          <p:cNvPr id="16" name="Title 15">
            <a:extLst>
              <a:ext uri="{FF2B5EF4-FFF2-40B4-BE49-F238E27FC236}">
                <a16:creationId xmlns:a16="http://schemas.microsoft.com/office/drawing/2014/main" id="{5697F952-A3EA-1041-B466-EA519F35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579" y="499968"/>
            <a:ext cx="8151221" cy="688106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+mn-lt"/>
              </a:rPr>
              <a:t>k-</a:t>
            </a:r>
            <a:r>
              <a:rPr lang="en-US" sz="3200" dirty="0" err="1">
                <a:latin typeface="+mn-lt"/>
              </a:rPr>
              <a:t>mers</a:t>
            </a:r>
            <a:r>
              <a:rPr lang="en-US" sz="3200" dirty="0">
                <a:latin typeface="+mn-lt"/>
              </a:rPr>
              <a:t> tag a large transposon insertion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2DBFDC-49D2-3D8B-9A7D-D9DEFEF1F7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8638" y="2314790"/>
            <a:ext cx="4193362" cy="2860089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CCF7B2-B047-4499-6A61-E3EEB5CF4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1E240-8957-2C4A-9AB9-937E8A6BBD88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25031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79956" y="2522582"/>
            <a:ext cx="8213395" cy="789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3200" dirty="0"/>
              <a:t>What is the difference between QTL and GWAS?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518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96322"/>
          </a:xfrm>
        </p:spPr>
        <p:txBody>
          <a:bodyPr>
            <a:normAutofit/>
          </a:bodyPr>
          <a:lstStyle/>
          <a:p>
            <a:r>
              <a:rPr lang="en-US" sz="3200" dirty="0"/>
              <a:t>QTL mapping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1514930" y="2773008"/>
            <a:ext cx="2432956" cy="2922592"/>
            <a:chOff x="-9760" y="1760303"/>
            <a:chExt cx="2432956" cy="2922592"/>
          </a:xfrm>
        </p:grpSpPr>
        <p:sp>
          <p:nvSpPr>
            <p:cNvPr id="4" name="Rectangle 3"/>
            <p:cNvSpPr/>
            <p:nvPr/>
          </p:nvSpPr>
          <p:spPr>
            <a:xfrm>
              <a:off x="-9760" y="1760303"/>
              <a:ext cx="2432956" cy="574123"/>
            </a:xfrm>
            <a:prstGeom prst="rect">
              <a:avLst/>
            </a:prstGeom>
            <a:noFill/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rgbClr val="17375E"/>
                  </a:solidFill>
                </a:rPr>
                <a:t>Population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-9760" y="3972179"/>
              <a:ext cx="2432956" cy="710716"/>
            </a:xfrm>
            <a:prstGeom prst="rect">
              <a:avLst/>
            </a:prstGeom>
            <a:solidFill>
              <a:srgbClr val="FFFFFF"/>
            </a:solidFill>
            <a:ln>
              <a:solidFill>
                <a:schemeClr val="accent3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b="1" dirty="0">
                  <a:solidFill>
                    <a:srgbClr val="17375E"/>
                  </a:solidFill>
                </a:rPr>
                <a:t>QTLs</a:t>
              </a:r>
            </a:p>
          </p:txBody>
        </p:sp>
        <p:cxnSp>
          <p:nvCxnSpPr>
            <p:cNvPr id="6" name="Straight Arrow Connector 5"/>
            <p:cNvCxnSpPr>
              <a:stCxn id="4" idx="2"/>
              <a:endCxn id="5" idx="0"/>
            </p:cNvCxnSpPr>
            <p:nvPr/>
          </p:nvCxnSpPr>
          <p:spPr>
            <a:xfrm>
              <a:off x="1206718" y="2334426"/>
              <a:ext cx="0" cy="1637753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ounded Rectangle 9"/>
          <p:cNvSpPr/>
          <p:nvPr/>
        </p:nvSpPr>
        <p:spPr>
          <a:xfrm>
            <a:off x="457200" y="3762276"/>
            <a:ext cx="2167165" cy="84908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404040"/>
                </a:solidFill>
                <a:latin typeface="Optima"/>
                <a:cs typeface="Optima"/>
              </a:rPr>
              <a:t>traits of interest: </a:t>
            </a:r>
            <a:r>
              <a:rPr lang="en-US" sz="2000" b="1" dirty="0" err="1">
                <a:solidFill>
                  <a:srgbClr val="404040"/>
                </a:solidFill>
                <a:latin typeface="Optima"/>
                <a:cs typeface="Optima"/>
              </a:rPr>
              <a:t>phenotyping</a:t>
            </a:r>
            <a:endParaRPr lang="en-US" sz="2000" b="1" dirty="0">
              <a:solidFill>
                <a:srgbClr val="404040"/>
              </a:solidFill>
              <a:latin typeface="Optima"/>
              <a:cs typeface="Optima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2838449" y="3769534"/>
            <a:ext cx="2154465" cy="841828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rgbClr val="404040"/>
                </a:solidFill>
                <a:latin typeface="Optima"/>
                <a:cs typeface="Optima"/>
              </a:rPr>
              <a:t>Certain platform: </a:t>
            </a:r>
            <a:r>
              <a:rPr lang="en-US" sz="2000" b="1" dirty="0">
                <a:solidFill>
                  <a:srgbClr val="404040"/>
                </a:solidFill>
                <a:latin typeface="Optima"/>
                <a:cs typeface="Optima"/>
              </a:rPr>
              <a:t>genotyping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40425" y="1170960"/>
            <a:ext cx="857860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 </a:t>
            </a:r>
            <a:r>
              <a:rPr lang="en-US" sz="2800" b="1" dirty="0"/>
              <a:t>Q</a:t>
            </a:r>
            <a:r>
              <a:rPr lang="en-US" sz="2800" dirty="0"/>
              <a:t>uantitative </a:t>
            </a:r>
            <a:r>
              <a:rPr lang="en-US" sz="2800" b="1" dirty="0"/>
              <a:t>T</a:t>
            </a:r>
            <a:r>
              <a:rPr lang="en-US" sz="2800" dirty="0"/>
              <a:t>rait </a:t>
            </a:r>
            <a:r>
              <a:rPr lang="en-US" sz="2800" b="1" dirty="0"/>
              <a:t>L</a:t>
            </a:r>
            <a:r>
              <a:rPr lang="en-US" sz="2800" dirty="0"/>
              <a:t>ocus (QTL) is </a:t>
            </a:r>
            <a:r>
              <a:rPr lang="en-US" sz="2800" b="1" u="sng" dirty="0">
                <a:solidFill>
                  <a:schemeClr val="tx2">
                    <a:lumMod val="75000"/>
                  </a:schemeClr>
                </a:solidFill>
              </a:rPr>
              <a:t>a genomic locus </a:t>
            </a:r>
            <a:r>
              <a:rPr lang="en-US" sz="2800" dirty="0"/>
              <a:t>that genetically influence variation in a phenotype of a quantitative trait.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58740" y="2903948"/>
            <a:ext cx="37602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Genetic linkage map or a physical map would be helpful to identify QTLs and locate the QTL on a map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92468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323033"/>
              </p:ext>
            </p:extLst>
          </p:nvPr>
        </p:nvGraphicFramePr>
        <p:xfrm>
          <a:off x="693913" y="1703916"/>
          <a:ext cx="7992887" cy="3590998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3983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727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8803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82275"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1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Attribute</a:t>
                      </a:r>
                      <a:endParaRPr lang="en-IN" sz="2000" b="1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1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QTL mapping </a:t>
                      </a:r>
                      <a:endParaRPr lang="en-IN" sz="2000" b="1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1" kern="1200" baseline="0" dirty="0">
                          <a:solidFill>
                            <a:srgbClr val="000000"/>
                          </a:solidFill>
                          <a:latin typeface="+mn-lt"/>
                          <a:ea typeface="+mn-ea"/>
                          <a:cs typeface="+mn-cs"/>
                        </a:rPr>
                        <a:t>Association genetics</a:t>
                      </a:r>
                      <a:endParaRPr lang="en-IN" sz="2000" b="1" dirty="0">
                        <a:solidFill>
                          <a:srgbClr val="000000"/>
                        </a:solidFill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17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baseline="0" dirty="0"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Populations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i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Typically from biparental lines; Limited recombination</a:t>
                      </a:r>
                      <a:endParaRPr lang="en-IN" sz="2000" b="0" i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from diverse lines, taking advantage of historic recombination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308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dirty="0">
                          <a:latin typeface="+mn-lt"/>
                        </a:rPr>
                        <a:t>Markers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dirty="0">
                          <a:latin typeface="+mn-lt"/>
                        </a:rPr>
                        <a:t>for genome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000" b="0" dirty="0">
                          <a:latin typeface="+mn-lt"/>
                        </a:rPr>
                        <a:t>coverage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 high-density markers required</a:t>
                      </a:r>
                      <a:endParaRPr lang="en-IN" sz="2000" b="0" baseline="300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high-density markers required</a:t>
                      </a:r>
                      <a:endParaRPr lang="en-IN" sz="2000" b="0" baseline="300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92243">
                <a:tc>
                  <a:txBody>
                    <a:bodyPr/>
                    <a:lstStyle/>
                    <a:p>
                      <a:pPr algn="l"/>
                      <a:r>
                        <a:rPr lang="en-IN" sz="2000" b="0" baseline="0" dirty="0"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Resolution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kumimoji="0" lang="en-IN" sz="2000" b="0" kern="1200" baseline="0" dirty="0">
                          <a:solidFill>
                            <a:schemeClr val="dk1"/>
                          </a:solidFill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Limited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IN" sz="2000" b="0" baseline="0" dirty="0">
                          <a:latin typeface="+mn-lt"/>
                          <a:ea typeface="Verdana" pitchFamily="34" charset="0"/>
                          <a:cs typeface="Verdana" pitchFamily="34" charset="0"/>
                        </a:rPr>
                        <a:t>High</a:t>
                      </a:r>
                      <a:endParaRPr lang="en-IN" sz="2000" b="0" dirty="0">
                        <a:latin typeface="+mn-lt"/>
                        <a:ea typeface="Verdana" pitchFamily="34" charset="0"/>
                        <a:cs typeface="Verdana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Compariso</a:t>
            </a:r>
            <a:r>
              <a:rPr lang="en-US" sz="3200" baseline="0" dirty="0"/>
              <a:t>n between QTL and GWAS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709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2" name="Title 13"/>
          <p:cNvSpPr>
            <a:spLocks noGrp="1"/>
          </p:cNvSpPr>
          <p:nvPr>
            <p:ph type="title"/>
          </p:nvPr>
        </p:nvSpPr>
        <p:spPr>
          <a:xfrm>
            <a:off x="2293056" y="199915"/>
            <a:ext cx="6850944" cy="723900"/>
          </a:xfrm>
        </p:spPr>
        <p:txBody>
          <a:bodyPr>
            <a:noAutofit/>
          </a:bodyPr>
          <a:lstStyle/>
          <a:p>
            <a:r>
              <a:rPr lang="en-US" sz="2800" dirty="0">
                <a:latin typeface="Optima" charset="0"/>
                <a:ea typeface="ＭＳ Ｐゴシック" charset="0"/>
              </a:rPr>
              <a:t>Sequencing technology is an excellent tool to genotype many loci in parallel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3822857" y="1717045"/>
            <a:ext cx="1290108" cy="118533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822857" y="1928711"/>
            <a:ext cx="1290109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>
            <a:off x="4467911" y="1573115"/>
            <a:ext cx="0" cy="60960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25" y="400857"/>
            <a:ext cx="2274122" cy="1847903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1552503" y="2250839"/>
            <a:ext cx="6341199" cy="4093428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ATCGCTGCCGATCTGCGT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ATACGGAATCGTCGGCTTCAG</a:t>
            </a:r>
          </a:p>
          <a:p>
            <a:pPr>
              <a:defRPr/>
            </a:pPr>
            <a:endParaRPr lang="en-US" sz="2000" dirty="0">
              <a:solidFill>
                <a:srgbClr val="7F7F7F"/>
              </a:solidFill>
              <a:latin typeface="Courier"/>
              <a:ea typeface="ＭＳ Ｐゴシック" charset="-128"/>
              <a:cs typeface="Courier"/>
            </a:endParaRPr>
          </a:p>
          <a:p>
            <a:pPr>
              <a:defRPr/>
            </a:pPr>
            <a:r>
              <a:rPr lang="en-US" sz="2000" dirty="0">
                <a:solidFill>
                  <a:srgbClr val="7F7F7F"/>
                </a:solidFill>
                <a:latin typeface="Courier"/>
                <a:ea typeface="ＭＳ Ｐゴシック" charset="-128"/>
                <a:cs typeface="Courier"/>
              </a:rPr>
              <a:t>-----------------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rgbClr val="984807"/>
                </a:solidFill>
                <a:latin typeface="Courier"/>
                <a:ea typeface="ＭＳ Ｐゴシック" charset="-128"/>
                <a:cs typeface="Courier"/>
              </a:rPr>
              <a:t>/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rgbClr val="7F7F7F"/>
                </a:solidFill>
                <a:latin typeface="Courier"/>
                <a:ea typeface="ＭＳ Ｐゴシック" charset="-128"/>
                <a:cs typeface="Courier"/>
              </a:rPr>
              <a:t>--------------------</a:t>
            </a:r>
          </a:p>
          <a:p>
            <a:pPr>
              <a:defRPr/>
            </a:pPr>
            <a:r>
              <a:rPr lang="en-US" sz="2000" dirty="0">
                <a:solidFill>
                  <a:srgbClr val="7F7F7F"/>
                </a:solidFill>
                <a:latin typeface="Courier"/>
                <a:ea typeface="ＭＳ Ｐゴシック" charset="-128"/>
                <a:cs typeface="Courier"/>
              </a:rPr>
              <a:t>-----------------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1</a:t>
            </a:r>
            <a:r>
              <a:rPr lang="en-US" sz="2000" dirty="0">
                <a:solidFill>
                  <a:srgbClr val="984807"/>
                </a:solidFill>
                <a:latin typeface="Courier"/>
                <a:ea typeface="ＭＳ Ｐゴシック" charset="-128"/>
                <a:cs typeface="Courier"/>
              </a:rPr>
              <a:t>/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0</a:t>
            </a:r>
            <a:r>
              <a:rPr lang="en-US" sz="2000" dirty="0">
                <a:solidFill>
                  <a:srgbClr val="7F7F7F"/>
                </a:solidFill>
                <a:latin typeface="Courier"/>
                <a:ea typeface="ＭＳ Ｐゴシック" charset="-128"/>
                <a:cs typeface="Courier"/>
              </a:rPr>
              <a:t>--------------------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920835" y="6299963"/>
            <a:ext cx="11028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Marker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444060" y="5449479"/>
            <a:ext cx="1831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Genotyping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0131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8450"/>
            <a:ext cx="8229600" cy="799073"/>
          </a:xfrm>
        </p:spPr>
        <p:txBody>
          <a:bodyPr>
            <a:normAutofit/>
          </a:bodyPr>
          <a:lstStyle/>
          <a:p>
            <a:r>
              <a:rPr lang="en-US" sz="3200" dirty="0" err="1"/>
              <a:t>Phenotyping</a:t>
            </a:r>
            <a:endParaRPr lang="en-US" sz="3200" dirty="0"/>
          </a:p>
        </p:txBody>
      </p:sp>
      <p:sp>
        <p:nvSpPr>
          <p:cNvPr id="5" name="Rectangle 8"/>
          <p:cNvSpPr>
            <a:spLocks noChangeArrowheads="1"/>
          </p:cNvSpPr>
          <p:nvPr/>
        </p:nvSpPr>
        <p:spPr bwMode="auto">
          <a:xfrm>
            <a:off x="464161" y="6233319"/>
            <a:ext cx="96837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r>
              <a:rPr lang="en-US" sz="1000" dirty="0" err="1"/>
              <a:t>wikimedia.org</a:t>
            </a:r>
            <a:endParaRPr lang="en-US" sz="1000" dirty="0"/>
          </a:p>
        </p:txBody>
      </p:sp>
      <p:sp>
        <p:nvSpPr>
          <p:cNvPr id="9" name="Rectangle 8"/>
          <p:cNvSpPr/>
          <p:nvPr/>
        </p:nvSpPr>
        <p:spPr>
          <a:xfrm>
            <a:off x="4497859" y="4194795"/>
            <a:ext cx="765254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00" dirty="0" err="1"/>
              <a:t>agphd.com</a:t>
            </a:r>
            <a:endParaRPr lang="en-US" sz="100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 descr="Screenshot 2017-03-28 08.48.4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7859" y="1173327"/>
            <a:ext cx="4504936" cy="2987316"/>
          </a:xfrm>
          <a:prstGeom prst="rect">
            <a:avLst/>
          </a:prstGeom>
        </p:spPr>
      </p:pic>
      <p:pic>
        <p:nvPicPr>
          <p:cNvPr id="6" name="Picture 5" descr="Screenshot 2017-03-28 08.48.55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173327"/>
            <a:ext cx="3368298" cy="50566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912619" y="5041203"/>
            <a:ext cx="517641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High-throughput </a:t>
            </a:r>
            <a:r>
              <a:rPr lang="en-US" sz="3200" dirty="0" err="1"/>
              <a:t>phenotyping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574623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51449"/>
          </a:xfrm>
        </p:spPr>
        <p:txBody>
          <a:bodyPr>
            <a:normAutofit/>
          </a:bodyPr>
          <a:lstStyle/>
          <a:p>
            <a:r>
              <a:rPr lang="en-US" sz="3200" dirty="0"/>
              <a:t>Mapping populations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/>
          <p:cNvSpPr txBox="1">
            <a:spLocks noGrp="1"/>
          </p:cNvSpPr>
          <p:nvPr>
            <p:ph idx="1"/>
          </p:nvPr>
        </p:nvSpPr>
        <p:spPr>
          <a:xfrm>
            <a:off x="457200" y="1155003"/>
            <a:ext cx="4326826" cy="15573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800" dirty="0"/>
              <a:t>F1, F2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Recombinant Inbred Lines</a:t>
            </a:r>
          </a:p>
          <a:p>
            <a:pPr>
              <a:buFont typeface="+mj-lt"/>
              <a:buAutoNum type="arabicPeriod"/>
            </a:pPr>
            <a:r>
              <a:rPr lang="en-US" sz="2800" dirty="0"/>
              <a:t>Double haploid (DH) lines</a:t>
            </a:r>
          </a:p>
        </p:txBody>
      </p:sp>
      <p:sp>
        <p:nvSpPr>
          <p:cNvPr id="6" name="Rounded Rectangle 5"/>
          <p:cNvSpPr/>
          <p:nvPr/>
        </p:nvSpPr>
        <p:spPr>
          <a:xfrm rot="16200000">
            <a:off x="5057058" y="3349012"/>
            <a:ext cx="711393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 rot="16200000">
            <a:off x="4126821" y="3334696"/>
            <a:ext cx="711392" cy="1185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 rot="16200000">
            <a:off x="3965982" y="3334694"/>
            <a:ext cx="711392" cy="118535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 rot="16200000">
            <a:off x="5209458" y="3349178"/>
            <a:ext cx="711393" cy="118533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4301676" y="5272010"/>
            <a:ext cx="269873" cy="725878"/>
            <a:chOff x="4118306" y="2810142"/>
            <a:chExt cx="269873" cy="725878"/>
          </a:xfrm>
        </p:grpSpPr>
        <p:grpSp>
          <p:nvGrpSpPr>
            <p:cNvPr id="11" name="Group 10"/>
            <p:cNvGrpSpPr/>
            <p:nvPr/>
          </p:nvGrpSpPr>
          <p:grpSpPr>
            <a:xfrm rot="16200000">
              <a:off x="3814104" y="3114345"/>
              <a:ext cx="725877" cy="117473"/>
              <a:chOff x="5528733" y="2791016"/>
              <a:chExt cx="2887137" cy="118534"/>
            </a:xfrm>
          </p:grpSpPr>
          <p:sp>
            <p:nvSpPr>
              <p:cNvPr id="15" name="Rounded Rectangle 14"/>
              <p:cNvSpPr/>
              <p:nvPr/>
            </p:nvSpPr>
            <p:spPr>
              <a:xfrm>
                <a:off x="5528733" y="2792088"/>
                <a:ext cx="1758111" cy="117462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ounded Rectangle 15"/>
              <p:cNvSpPr/>
              <p:nvPr/>
            </p:nvSpPr>
            <p:spPr>
              <a:xfrm>
                <a:off x="7009652" y="2791016"/>
                <a:ext cx="1406218" cy="118534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/>
            <p:cNvGrpSpPr/>
            <p:nvPr/>
          </p:nvGrpSpPr>
          <p:grpSpPr>
            <a:xfrm rot="16200000">
              <a:off x="3966504" y="3114344"/>
              <a:ext cx="725877" cy="117473"/>
              <a:chOff x="5528733" y="2791016"/>
              <a:chExt cx="2887137" cy="118534"/>
            </a:xfrm>
          </p:grpSpPr>
          <p:sp>
            <p:nvSpPr>
              <p:cNvPr id="13" name="Rounded Rectangle 12"/>
              <p:cNvSpPr/>
              <p:nvPr/>
            </p:nvSpPr>
            <p:spPr>
              <a:xfrm>
                <a:off x="5528733" y="2792088"/>
                <a:ext cx="1758111" cy="117462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ounded Rectangle 13"/>
              <p:cNvSpPr/>
              <p:nvPr/>
            </p:nvSpPr>
            <p:spPr>
              <a:xfrm>
                <a:off x="7009652" y="2791016"/>
                <a:ext cx="1406218" cy="118534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7" name="Group 16"/>
          <p:cNvGrpSpPr/>
          <p:nvPr/>
        </p:nvGrpSpPr>
        <p:grpSpPr>
          <a:xfrm>
            <a:off x="3274751" y="5272011"/>
            <a:ext cx="270935" cy="711559"/>
            <a:chOff x="2882893" y="2810143"/>
            <a:chExt cx="270935" cy="711559"/>
          </a:xfrm>
        </p:grpSpPr>
        <p:grpSp>
          <p:nvGrpSpPr>
            <p:cNvPr id="18" name="Group 17"/>
            <p:cNvGrpSpPr/>
            <p:nvPr/>
          </p:nvGrpSpPr>
          <p:grpSpPr>
            <a:xfrm rot="16200000">
              <a:off x="2586381" y="3106655"/>
              <a:ext cx="711559" cy="118535"/>
              <a:chOff x="5528733" y="2580422"/>
              <a:chExt cx="2887133" cy="118533"/>
            </a:xfrm>
          </p:grpSpPr>
          <p:sp>
            <p:nvSpPr>
              <p:cNvPr id="22" name="Rounded Rectangle 21"/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Rounded Rectangle 22"/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/>
            <p:cNvGrpSpPr/>
            <p:nvPr/>
          </p:nvGrpSpPr>
          <p:grpSpPr>
            <a:xfrm rot="16200000">
              <a:off x="2738781" y="3106655"/>
              <a:ext cx="711559" cy="118535"/>
              <a:chOff x="5528733" y="2580422"/>
              <a:chExt cx="2887133" cy="118533"/>
            </a:xfrm>
          </p:grpSpPr>
          <p:sp>
            <p:nvSpPr>
              <p:cNvPr id="20" name="Rounded Rectangle 19"/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ounded Rectangle 20"/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4" name="Group 23"/>
          <p:cNvGrpSpPr/>
          <p:nvPr/>
        </p:nvGrpSpPr>
        <p:grpSpPr>
          <a:xfrm>
            <a:off x="6354468" y="5272010"/>
            <a:ext cx="270938" cy="698748"/>
            <a:chOff x="5962610" y="2810142"/>
            <a:chExt cx="270938" cy="698748"/>
          </a:xfrm>
        </p:grpSpPr>
        <p:grpSp>
          <p:nvGrpSpPr>
            <p:cNvPr id="25" name="Group 24"/>
            <p:cNvGrpSpPr/>
            <p:nvPr/>
          </p:nvGrpSpPr>
          <p:grpSpPr>
            <a:xfrm>
              <a:off x="5962610" y="2810142"/>
              <a:ext cx="118538" cy="698748"/>
              <a:chOff x="5962610" y="2980134"/>
              <a:chExt cx="118538" cy="698748"/>
            </a:xfrm>
          </p:grpSpPr>
          <p:grpSp>
            <p:nvGrpSpPr>
              <p:cNvPr id="31" name="Group 30"/>
              <p:cNvGrpSpPr/>
              <p:nvPr/>
            </p:nvGrpSpPr>
            <p:grpSpPr>
              <a:xfrm rot="16200000">
                <a:off x="5827971" y="3425704"/>
                <a:ext cx="387818" cy="118537"/>
                <a:chOff x="5528737" y="2580422"/>
                <a:chExt cx="1573562" cy="118535"/>
              </a:xfrm>
            </p:grpSpPr>
            <p:sp>
              <p:nvSpPr>
                <p:cNvPr id="33" name="Rounded Rectangle 32"/>
                <p:cNvSpPr/>
                <p:nvPr/>
              </p:nvSpPr>
              <p:spPr>
                <a:xfrm>
                  <a:off x="5528737" y="2580422"/>
                  <a:ext cx="976582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4" name="Rounded Rectangle 33"/>
                <p:cNvSpPr/>
                <p:nvPr/>
              </p:nvSpPr>
              <p:spPr>
                <a:xfrm>
                  <a:off x="6458832" y="2580422"/>
                  <a:ext cx="643467" cy="118533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2" name="Rounded Rectangle 31"/>
              <p:cNvSpPr/>
              <p:nvPr/>
            </p:nvSpPr>
            <p:spPr>
              <a:xfrm rot="16200000">
                <a:off x="5858670" y="3084074"/>
                <a:ext cx="326418" cy="11853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6115010" y="2810142"/>
              <a:ext cx="118538" cy="698748"/>
              <a:chOff x="6115010" y="2991776"/>
              <a:chExt cx="118538" cy="698748"/>
            </a:xfrm>
          </p:grpSpPr>
          <p:grpSp>
            <p:nvGrpSpPr>
              <p:cNvPr id="27" name="Group 26"/>
              <p:cNvGrpSpPr/>
              <p:nvPr/>
            </p:nvGrpSpPr>
            <p:grpSpPr>
              <a:xfrm rot="16200000">
                <a:off x="5980371" y="3437346"/>
                <a:ext cx="387818" cy="118537"/>
                <a:chOff x="5528737" y="2580422"/>
                <a:chExt cx="1573562" cy="118535"/>
              </a:xfrm>
            </p:grpSpPr>
            <p:sp>
              <p:nvSpPr>
                <p:cNvPr id="29" name="Rounded Rectangle 28"/>
                <p:cNvSpPr/>
                <p:nvPr/>
              </p:nvSpPr>
              <p:spPr>
                <a:xfrm>
                  <a:off x="5528737" y="2580422"/>
                  <a:ext cx="976582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0" name="Rounded Rectangle 29"/>
                <p:cNvSpPr/>
                <p:nvPr/>
              </p:nvSpPr>
              <p:spPr>
                <a:xfrm>
                  <a:off x="6458832" y="2580422"/>
                  <a:ext cx="643467" cy="118533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8" name="Rounded Rectangle 27"/>
              <p:cNvSpPr/>
              <p:nvPr/>
            </p:nvSpPr>
            <p:spPr>
              <a:xfrm rot="16200000">
                <a:off x="6011070" y="3095716"/>
                <a:ext cx="326418" cy="118538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5" name="Group 34"/>
          <p:cNvGrpSpPr/>
          <p:nvPr/>
        </p:nvGrpSpPr>
        <p:grpSpPr>
          <a:xfrm>
            <a:off x="5327539" y="5272010"/>
            <a:ext cx="270938" cy="722959"/>
            <a:chOff x="4968866" y="2810142"/>
            <a:chExt cx="270938" cy="722959"/>
          </a:xfrm>
        </p:grpSpPr>
        <p:grpSp>
          <p:nvGrpSpPr>
            <p:cNvPr id="36" name="Group 35"/>
            <p:cNvGrpSpPr/>
            <p:nvPr/>
          </p:nvGrpSpPr>
          <p:grpSpPr>
            <a:xfrm>
              <a:off x="4968866" y="2810142"/>
              <a:ext cx="118538" cy="722959"/>
              <a:chOff x="4968866" y="2986203"/>
              <a:chExt cx="118538" cy="722959"/>
            </a:xfrm>
          </p:grpSpPr>
          <p:grpSp>
            <p:nvGrpSpPr>
              <p:cNvPr id="42" name="Group 41"/>
              <p:cNvGrpSpPr/>
              <p:nvPr/>
            </p:nvGrpSpPr>
            <p:grpSpPr>
              <a:xfrm rot="16200000">
                <a:off x="4760385" y="3194684"/>
                <a:ext cx="535500" cy="118537"/>
                <a:chOff x="6243086" y="2580422"/>
                <a:chExt cx="2172780" cy="118535"/>
              </a:xfrm>
            </p:grpSpPr>
            <p:sp>
              <p:nvSpPr>
                <p:cNvPr id="44" name="Rounded Rectangle 43"/>
                <p:cNvSpPr/>
                <p:nvPr/>
              </p:nvSpPr>
              <p:spPr>
                <a:xfrm>
                  <a:off x="6243086" y="2580422"/>
                  <a:ext cx="1639390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ounded Rectangle 44"/>
                <p:cNvSpPr/>
                <p:nvPr/>
              </p:nvSpPr>
              <p:spPr>
                <a:xfrm>
                  <a:off x="7398819" y="2580423"/>
                  <a:ext cx="1017047" cy="118534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43" name="Rounded Rectangle 42"/>
              <p:cNvSpPr/>
              <p:nvPr/>
            </p:nvSpPr>
            <p:spPr>
              <a:xfrm rot="16200000">
                <a:off x="4892653" y="3514410"/>
                <a:ext cx="270966" cy="118537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5121266" y="2810142"/>
              <a:ext cx="118538" cy="722959"/>
              <a:chOff x="5121266" y="3138603"/>
              <a:chExt cx="118538" cy="722959"/>
            </a:xfrm>
          </p:grpSpPr>
          <p:grpSp>
            <p:nvGrpSpPr>
              <p:cNvPr id="38" name="Group 37"/>
              <p:cNvGrpSpPr/>
              <p:nvPr/>
            </p:nvGrpSpPr>
            <p:grpSpPr>
              <a:xfrm rot="16200000">
                <a:off x="4912785" y="3347084"/>
                <a:ext cx="535500" cy="118537"/>
                <a:chOff x="6243086" y="2580422"/>
                <a:chExt cx="2172780" cy="118535"/>
              </a:xfrm>
            </p:grpSpPr>
            <p:sp>
              <p:nvSpPr>
                <p:cNvPr id="40" name="Rounded Rectangle 39"/>
                <p:cNvSpPr/>
                <p:nvPr/>
              </p:nvSpPr>
              <p:spPr>
                <a:xfrm>
                  <a:off x="6243086" y="2580422"/>
                  <a:ext cx="1639390" cy="118535"/>
                </a:xfrm>
                <a:prstGeom prst="roundRect">
                  <a:avLst/>
                </a:prstGeom>
                <a:solidFill>
                  <a:schemeClr val="accent4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1" name="Rounded Rectangle 40"/>
                <p:cNvSpPr/>
                <p:nvPr/>
              </p:nvSpPr>
              <p:spPr>
                <a:xfrm>
                  <a:off x="7398819" y="2580423"/>
                  <a:ext cx="1017047" cy="118534"/>
                </a:xfrm>
                <a:prstGeom prst="roundRect">
                  <a:avLst/>
                </a:prstGeom>
                <a:solidFill>
                  <a:schemeClr val="accent5">
                    <a:lumMod val="60000"/>
                    <a:lumOff val="4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39" name="Rounded Rectangle 38"/>
              <p:cNvSpPr/>
              <p:nvPr/>
            </p:nvSpPr>
            <p:spPr>
              <a:xfrm rot="16200000">
                <a:off x="5045053" y="3666810"/>
                <a:ext cx="270966" cy="118537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46" name="TextBox 45"/>
          <p:cNvSpPr txBox="1"/>
          <p:nvPr/>
        </p:nvSpPr>
        <p:spPr>
          <a:xfrm>
            <a:off x="4768041" y="3052749"/>
            <a:ext cx="39766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X</a:t>
            </a:r>
          </a:p>
        </p:txBody>
      </p:sp>
      <p:sp>
        <p:nvSpPr>
          <p:cNvPr id="47" name="Down Arrow 46"/>
          <p:cNvSpPr/>
          <p:nvPr/>
        </p:nvSpPr>
        <p:spPr>
          <a:xfrm>
            <a:off x="4806761" y="4001853"/>
            <a:ext cx="309393" cy="443075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8" name="Down Arrow 47"/>
          <p:cNvSpPr/>
          <p:nvPr/>
        </p:nvSpPr>
        <p:spPr>
          <a:xfrm>
            <a:off x="4806761" y="4609708"/>
            <a:ext cx="309393" cy="405396"/>
          </a:xfrm>
          <a:prstGeom prst="downArrow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1523958" y="3068215"/>
            <a:ext cx="12953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Parents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523958" y="5340722"/>
            <a:ext cx="13830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DH lines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130578" y="5294257"/>
            <a:ext cx="4566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...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5165706" y="4001853"/>
            <a:ext cx="2995057" cy="9910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80000"/>
              </a:lnSpc>
            </a:pPr>
            <a:r>
              <a:rPr lang="en-US" sz="2400" dirty="0"/>
              <a:t>haploid induction</a:t>
            </a:r>
          </a:p>
          <a:p>
            <a:pPr>
              <a:lnSpc>
                <a:spcPct val="80000"/>
              </a:lnSpc>
            </a:pPr>
            <a:endParaRPr lang="en-US" sz="2400" dirty="0"/>
          </a:p>
          <a:p>
            <a:pPr>
              <a:lnSpc>
                <a:spcPct val="80000"/>
              </a:lnSpc>
            </a:pPr>
            <a:r>
              <a:rPr lang="en-US" sz="2400" dirty="0"/>
              <a:t>genome doubling</a:t>
            </a:r>
          </a:p>
        </p:txBody>
      </p:sp>
    </p:spTree>
    <p:extLst>
      <p:ext uri="{BB962C8B-B14F-4D97-AF65-F5344CB8AC3E}">
        <p14:creationId xmlns:p14="http://schemas.microsoft.com/office/powerpoint/2010/main" val="3725843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Rounded Rectangle 92"/>
          <p:cNvSpPr/>
          <p:nvPr/>
        </p:nvSpPr>
        <p:spPr>
          <a:xfrm>
            <a:off x="378760" y="997570"/>
            <a:ext cx="8308040" cy="197457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/>
          <p:cNvGrpSpPr/>
          <p:nvPr/>
        </p:nvGrpSpPr>
        <p:grpSpPr>
          <a:xfrm>
            <a:off x="378760" y="1255886"/>
            <a:ext cx="4303306" cy="830997"/>
            <a:chOff x="378760" y="1255886"/>
            <a:chExt cx="4303306" cy="830997"/>
          </a:xfrm>
        </p:grpSpPr>
        <p:sp>
          <p:nvSpPr>
            <p:cNvPr id="6" name="Rounded Rectangle 5"/>
            <p:cNvSpPr/>
            <p:nvPr/>
          </p:nvSpPr>
          <p:spPr>
            <a:xfrm>
              <a:off x="1794933" y="1531499"/>
              <a:ext cx="2887133" cy="11853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Rounded Rectangle 6"/>
            <p:cNvSpPr/>
            <p:nvPr/>
          </p:nvSpPr>
          <p:spPr>
            <a:xfrm>
              <a:off x="1794933" y="1743165"/>
              <a:ext cx="2887133" cy="118533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78760" y="1531499"/>
              <a:ext cx="14161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tima"/>
                  <a:cs typeface="Optima"/>
                </a:rPr>
                <a:t>Chromosome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1752599" y="1255886"/>
              <a:ext cx="355837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1</a:t>
              </a:r>
            </a:p>
            <a:p>
              <a:r>
                <a:rPr lang="en-US" dirty="0">
                  <a:solidFill>
                    <a:schemeClr val="bg1">
                      <a:lumMod val="65000"/>
                    </a:schemeClr>
                  </a:solidFill>
                  <a:latin typeface="Optima"/>
                  <a:cs typeface="Optima"/>
                </a:rPr>
                <a:t>0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648" y="200796"/>
            <a:ext cx="8486836" cy="555095"/>
          </a:xfrm>
        </p:spPr>
        <p:txBody>
          <a:bodyPr>
            <a:noAutofit/>
          </a:bodyPr>
          <a:lstStyle/>
          <a:p>
            <a:r>
              <a:rPr lang="en-US" sz="2800" dirty="0">
                <a:latin typeface="Optima"/>
                <a:cs typeface="Optima"/>
              </a:rPr>
              <a:t>Mapping a </a:t>
            </a:r>
            <a:r>
              <a:rPr lang="en-US" sz="2800" dirty="0">
                <a:solidFill>
                  <a:srgbClr val="008000"/>
                </a:solidFill>
                <a:latin typeface="Optima"/>
                <a:cs typeface="Optima"/>
              </a:rPr>
              <a:t>causal genetic controlling component (X)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57200" y="1059125"/>
            <a:ext cx="12676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Optima"/>
                <a:cs typeface="Optima"/>
              </a:rPr>
              <a:t>Map/Marker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418865" y="3589580"/>
            <a:ext cx="1133644" cy="3186973"/>
            <a:chOff x="5580401" y="3503379"/>
            <a:chExt cx="1133644" cy="3186973"/>
          </a:xfrm>
        </p:grpSpPr>
        <p:sp>
          <p:nvSpPr>
            <p:cNvPr id="83" name="TextBox 82"/>
            <p:cNvSpPr txBox="1"/>
            <p:nvPr/>
          </p:nvSpPr>
          <p:spPr>
            <a:xfrm>
              <a:off x="5580401" y="6351798"/>
              <a:ext cx="11336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>
                  <a:solidFill>
                    <a:srgbClr val="000000"/>
                  </a:solidFill>
                </a:rPr>
                <a:t>Phenotype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5945300" y="3743687"/>
              <a:ext cx="35388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5945300" y="4472819"/>
              <a:ext cx="35388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86" name="Rectangle 85"/>
            <p:cNvSpPr/>
            <p:nvPr/>
          </p:nvSpPr>
          <p:spPr>
            <a:xfrm>
              <a:off x="5945300" y="4108253"/>
              <a:ext cx="35388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  <a:endParaRPr lang="en-US" dirty="0">
                <a:solidFill>
                  <a:srgbClr val="0077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5945300" y="4837385"/>
              <a:ext cx="35388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88" name="Rectangle 87"/>
            <p:cNvSpPr/>
            <p:nvPr/>
          </p:nvSpPr>
          <p:spPr>
            <a:xfrm>
              <a:off x="5945300" y="5566517"/>
              <a:ext cx="35388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89" name="Rectangle 88"/>
            <p:cNvSpPr/>
            <p:nvPr/>
          </p:nvSpPr>
          <p:spPr>
            <a:xfrm>
              <a:off x="5945300" y="5201951"/>
              <a:ext cx="35388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  <a:endParaRPr lang="en-US" dirty="0">
                <a:solidFill>
                  <a:srgbClr val="0077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90" name="Rectangle 89"/>
            <p:cNvSpPr/>
            <p:nvPr/>
          </p:nvSpPr>
          <p:spPr>
            <a:xfrm>
              <a:off x="5945300" y="5931084"/>
              <a:ext cx="353887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5929948" y="3503379"/>
              <a:ext cx="3538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07700"/>
                  </a:solidFill>
                  <a:latin typeface="Optima"/>
                  <a:cs typeface="Optima"/>
                </a:rPr>
                <a:t>X</a:t>
              </a: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623069" y="4234445"/>
            <a:ext cx="2210862" cy="1230292"/>
            <a:chOff x="6610840" y="4217968"/>
            <a:chExt cx="2210862" cy="1230292"/>
          </a:xfrm>
        </p:grpSpPr>
        <p:sp>
          <p:nvSpPr>
            <p:cNvPr id="94" name="TextBox 93"/>
            <p:cNvSpPr txBox="1"/>
            <p:nvPr/>
          </p:nvSpPr>
          <p:spPr>
            <a:xfrm>
              <a:off x="6890589" y="4863484"/>
              <a:ext cx="1651364" cy="584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tima"/>
                  <a:cs typeface="Optima"/>
                </a:rPr>
                <a:t>A B </a:t>
              </a:r>
              <a:r>
                <a:rPr lang="en-US" sz="3200" dirty="0">
                  <a:solidFill>
                    <a:srgbClr val="007700"/>
                  </a:solidFill>
                  <a:latin typeface="Optima"/>
                  <a:cs typeface="Optima"/>
                </a:rPr>
                <a:t>X</a:t>
              </a:r>
              <a:r>
                <a:rPr lang="en-US" dirty="0">
                  <a:latin typeface="Optima"/>
                  <a:cs typeface="Optima"/>
                </a:rPr>
                <a:t> C D</a:t>
              </a:r>
            </a:p>
          </p:txBody>
        </p:sp>
        <p:sp>
          <p:nvSpPr>
            <p:cNvPr id="95" name="TextBox 94"/>
            <p:cNvSpPr txBox="1"/>
            <p:nvPr/>
          </p:nvSpPr>
          <p:spPr>
            <a:xfrm>
              <a:off x="6610840" y="4217968"/>
              <a:ext cx="221086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Optima"/>
                  <a:cs typeface="Optima"/>
                </a:rPr>
                <a:t>Mapping result</a:t>
              </a:r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378760" y="3141697"/>
            <a:ext cx="2887134" cy="3103462"/>
            <a:chOff x="2366531" y="3125220"/>
            <a:chExt cx="2887134" cy="3103462"/>
          </a:xfrm>
        </p:grpSpPr>
        <p:sp>
          <p:nvSpPr>
            <p:cNvPr id="46" name="Rounded Rectangle 45"/>
            <p:cNvSpPr/>
            <p:nvPr/>
          </p:nvSpPr>
          <p:spPr>
            <a:xfrm>
              <a:off x="2366531" y="4284014"/>
              <a:ext cx="2887133" cy="118533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ounded Rectangle 48"/>
            <p:cNvSpPr/>
            <p:nvPr/>
          </p:nvSpPr>
          <p:spPr>
            <a:xfrm>
              <a:off x="2366531" y="3920465"/>
              <a:ext cx="2887133" cy="11853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2366531" y="5026125"/>
              <a:ext cx="2887133" cy="119605"/>
              <a:chOff x="5528733" y="2791016"/>
              <a:chExt cx="2887133" cy="119605"/>
            </a:xfrm>
          </p:grpSpPr>
          <p:sp>
            <p:nvSpPr>
              <p:cNvPr id="52" name="Rounded Rectangle 51"/>
              <p:cNvSpPr/>
              <p:nvPr/>
            </p:nvSpPr>
            <p:spPr>
              <a:xfrm>
                <a:off x="5528733" y="2792088"/>
                <a:ext cx="2353742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ounded Rectangle 52"/>
              <p:cNvSpPr/>
              <p:nvPr/>
            </p:nvSpPr>
            <p:spPr>
              <a:xfrm>
                <a:off x="7772400" y="2791016"/>
                <a:ext cx="643466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4" name="Group 53"/>
            <p:cNvGrpSpPr/>
            <p:nvPr/>
          </p:nvGrpSpPr>
          <p:grpSpPr>
            <a:xfrm>
              <a:off x="2366531" y="4662576"/>
              <a:ext cx="2887133" cy="118533"/>
              <a:chOff x="5528733" y="2580422"/>
              <a:chExt cx="2887133" cy="118533"/>
            </a:xfrm>
          </p:grpSpPr>
          <p:sp>
            <p:nvSpPr>
              <p:cNvPr id="55" name="Rounded Rectangle 54"/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ounded Rectangle 56"/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3" name="Group 62"/>
            <p:cNvGrpSpPr/>
            <p:nvPr/>
          </p:nvGrpSpPr>
          <p:grpSpPr>
            <a:xfrm>
              <a:off x="2366531" y="5405759"/>
              <a:ext cx="2887133" cy="118533"/>
              <a:chOff x="5528733" y="2580422"/>
              <a:chExt cx="2887133" cy="118533"/>
            </a:xfrm>
          </p:grpSpPr>
          <p:sp>
            <p:nvSpPr>
              <p:cNvPr id="64" name="Rounded Rectangle 63"/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Rounded Rectangle 65"/>
              <p:cNvSpPr/>
              <p:nvPr/>
            </p:nvSpPr>
            <p:spPr>
              <a:xfrm>
                <a:off x="7151841" y="2580422"/>
                <a:ext cx="1264025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2366532" y="5769308"/>
              <a:ext cx="2887133" cy="117471"/>
              <a:chOff x="5528733" y="2791016"/>
              <a:chExt cx="2353742" cy="118533"/>
            </a:xfrm>
          </p:grpSpPr>
          <p:sp>
            <p:nvSpPr>
              <p:cNvPr id="68" name="Rounded Rectangle 67"/>
              <p:cNvSpPr/>
              <p:nvPr/>
            </p:nvSpPr>
            <p:spPr>
              <a:xfrm>
                <a:off x="5528733" y="2792088"/>
                <a:ext cx="2353742" cy="117461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ounded Rectangle 68"/>
              <p:cNvSpPr/>
              <p:nvPr/>
            </p:nvSpPr>
            <p:spPr>
              <a:xfrm>
                <a:off x="5528733" y="2791016"/>
                <a:ext cx="643466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2366531" y="6110149"/>
              <a:ext cx="2887134" cy="118533"/>
              <a:chOff x="5528733" y="2791016"/>
              <a:chExt cx="2887134" cy="118533"/>
            </a:xfrm>
          </p:grpSpPr>
          <p:sp>
            <p:nvSpPr>
              <p:cNvPr id="71" name="Rounded Rectangle 70"/>
              <p:cNvSpPr/>
              <p:nvPr/>
            </p:nvSpPr>
            <p:spPr>
              <a:xfrm>
                <a:off x="5528733" y="2792088"/>
                <a:ext cx="986362" cy="117461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Rounded Rectangle 71"/>
              <p:cNvSpPr/>
              <p:nvPr/>
            </p:nvSpPr>
            <p:spPr>
              <a:xfrm>
                <a:off x="6447359" y="2791016"/>
                <a:ext cx="1968508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6" name="TextBox 95"/>
            <p:cNvSpPr txBox="1"/>
            <p:nvPr/>
          </p:nvSpPr>
          <p:spPr>
            <a:xfrm>
              <a:off x="2797364" y="3125220"/>
              <a:ext cx="198679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pPr algn="ctr"/>
              <a:r>
                <a:rPr lang="en-US" dirty="0"/>
                <a:t>Mapping population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528733" y="1039905"/>
            <a:ext cx="2887133" cy="1726777"/>
            <a:chOff x="5528733" y="1039905"/>
            <a:chExt cx="2887133" cy="1726777"/>
          </a:xfrm>
        </p:grpSpPr>
        <p:sp>
          <p:nvSpPr>
            <p:cNvPr id="27" name="Rounded Rectangle 26"/>
            <p:cNvSpPr/>
            <p:nvPr/>
          </p:nvSpPr>
          <p:spPr>
            <a:xfrm>
              <a:off x="5528733" y="1759142"/>
              <a:ext cx="2887133" cy="118533"/>
            </a:xfrm>
            <a:prstGeom prst="round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ounded Rectangle 25"/>
            <p:cNvSpPr/>
            <p:nvPr/>
          </p:nvSpPr>
          <p:spPr>
            <a:xfrm>
              <a:off x="5528733" y="1547476"/>
              <a:ext cx="2887133" cy="118533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5528733" y="2647077"/>
              <a:ext cx="2887133" cy="119605"/>
              <a:chOff x="5528733" y="2791016"/>
              <a:chExt cx="2887133" cy="119605"/>
            </a:xfrm>
          </p:grpSpPr>
          <p:sp>
            <p:nvSpPr>
              <p:cNvPr id="32" name="Rounded Rectangle 31"/>
              <p:cNvSpPr/>
              <p:nvPr/>
            </p:nvSpPr>
            <p:spPr>
              <a:xfrm>
                <a:off x="5528733" y="2792088"/>
                <a:ext cx="2353742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ounded Rectangle 34"/>
              <p:cNvSpPr/>
              <p:nvPr/>
            </p:nvSpPr>
            <p:spPr>
              <a:xfrm>
                <a:off x="7772400" y="2791016"/>
                <a:ext cx="643466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5528733" y="2436483"/>
              <a:ext cx="2887133" cy="118533"/>
              <a:chOff x="5528733" y="2580422"/>
              <a:chExt cx="2887133" cy="118533"/>
            </a:xfrm>
          </p:grpSpPr>
          <p:sp>
            <p:nvSpPr>
              <p:cNvPr id="31" name="Rounded Rectangle 30"/>
              <p:cNvSpPr/>
              <p:nvPr/>
            </p:nvSpPr>
            <p:spPr>
              <a:xfrm>
                <a:off x="5528733" y="2580422"/>
                <a:ext cx="2353742" cy="118533"/>
              </a:xfrm>
              <a:prstGeom prst="roundRect">
                <a:avLst/>
              </a:pr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ounded Rectangle 35"/>
              <p:cNvSpPr/>
              <p:nvPr/>
            </p:nvSpPr>
            <p:spPr>
              <a:xfrm>
                <a:off x="7772400" y="2580422"/>
                <a:ext cx="643466" cy="118533"/>
              </a:xfrm>
              <a:prstGeom prst="roundRect">
                <a:avLst/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Down Arrow 36"/>
            <p:cNvSpPr/>
            <p:nvPr/>
          </p:nvSpPr>
          <p:spPr>
            <a:xfrm>
              <a:off x="6891873" y="2004680"/>
              <a:ext cx="118534" cy="255596"/>
            </a:xfrm>
            <a:prstGeom prst="downArrow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6186009" y="1039905"/>
              <a:ext cx="15302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/>
                <a:t>Recombination</a:t>
              </a:r>
            </a:p>
          </p:txBody>
        </p:sp>
        <p:sp>
          <p:nvSpPr>
            <p:cNvPr id="28" name="TextBox 27"/>
            <p:cNvSpPr txBox="1"/>
            <p:nvPr/>
          </p:nvSpPr>
          <p:spPr>
            <a:xfrm flipH="1">
              <a:off x="7620007" y="1553570"/>
              <a:ext cx="262468" cy="30777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FF0000"/>
                  </a:solidFill>
                </a:rPr>
                <a:t>X</a:t>
              </a:r>
            </a:p>
          </p:txBody>
        </p:sp>
      </p:grpSp>
      <p:sp>
        <p:nvSpPr>
          <p:cNvPr id="92" name="TextBox 91"/>
          <p:cNvSpPr txBox="1"/>
          <p:nvPr/>
        </p:nvSpPr>
        <p:spPr>
          <a:xfrm>
            <a:off x="2091280" y="1059125"/>
            <a:ext cx="7891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Optima"/>
                <a:cs typeface="Optima"/>
              </a:rPr>
              <a:t>A      B</a:t>
            </a:r>
          </a:p>
        </p:txBody>
      </p:sp>
      <p:sp>
        <p:nvSpPr>
          <p:cNvPr id="97" name="TextBox 96"/>
          <p:cNvSpPr txBox="1"/>
          <p:nvPr/>
        </p:nvSpPr>
        <p:spPr>
          <a:xfrm>
            <a:off x="3539081" y="1059125"/>
            <a:ext cx="823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Optima"/>
                <a:cs typeface="Optima"/>
              </a:rPr>
              <a:t>C      D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688025" y="3506323"/>
            <a:ext cx="2417501" cy="3182069"/>
            <a:chOff x="2675796" y="3489846"/>
            <a:chExt cx="2417501" cy="3182069"/>
          </a:xfrm>
        </p:grpSpPr>
        <p:sp>
          <p:nvSpPr>
            <p:cNvPr id="82" name="TextBox 81"/>
            <p:cNvSpPr txBox="1"/>
            <p:nvPr/>
          </p:nvSpPr>
          <p:spPr>
            <a:xfrm>
              <a:off x="3269041" y="6333361"/>
              <a:ext cx="10626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>
                  <a:solidFill>
                    <a:srgbClr val="000000"/>
                  </a:solidFill>
                </a:rPr>
                <a:t>Genotype</a:t>
              </a:r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2675796" y="3489846"/>
              <a:ext cx="2417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dirty="0">
                  <a:latin typeface="Optima"/>
                  <a:cs typeface="Optima"/>
                </a:rPr>
                <a:t>A      B           C       D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2706903" y="3761600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1     1          1       1</a:t>
              </a: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2706903" y="4125226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0     0          0       0</a:t>
              </a:r>
            </a:p>
          </p:txBody>
        </p:sp>
        <p:sp>
          <p:nvSpPr>
            <p:cNvPr id="106" name="TextBox 105"/>
            <p:cNvSpPr txBox="1"/>
            <p:nvPr/>
          </p:nvSpPr>
          <p:spPr>
            <a:xfrm>
              <a:off x="2706903" y="4488852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1     1          1       0</a:t>
              </a:r>
            </a:p>
          </p:txBody>
        </p:sp>
        <p:sp>
          <p:nvSpPr>
            <p:cNvPr id="107" name="TextBox 106"/>
            <p:cNvSpPr txBox="1"/>
            <p:nvPr/>
          </p:nvSpPr>
          <p:spPr>
            <a:xfrm>
              <a:off x="2706903" y="4859534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0     0          0       1</a:t>
              </a:r>
            </a:p>
          </p:txBody>
        </p:sp>
        <p:sp>
          <p:nvSpPr>
            <p:cNvPr id="108" name="TextBox 107"/>
            <p:cNvSpPr txBox="1"/>
            <p:nvPr/>
          </p:nvSpPr>
          <p:spPr>
            <a:xfrm>
              <a:off x="2706903" y="5237272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1     1          0       0</a:t>
              </a:r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2706903" y="5600898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1     0          0       0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2706903" y="5943354"/>
              <a:ext cx="232371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>
                  <a:solidFill>
                    <a:schemeClr val="bg1">
                      <a:lumMod val="50000"/>
                    </a:schemeClr>
                  </a:solidFill>
                  <a:latin typeface="Optima"/>
                  <a:cs typeface="Optima"/>
                </a:rPr>
                <a:t>0     1          1       1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1712165" y="3903879"/>
            <a:ext cx="118534" cy="2370320"/>
            <a:chOff x="531912" y="3824453"/>
            <a:chExt cx="118534" cy="2370320"/>
          </a:xfrm>
        </p:grpSpPr>
        <p:sp>
          <p:nvSpPr>
            <p:cNvPr id="100" name="Oval 99"/>
            <p:cNvSpPr/>
            <p:nvPr/>
          </p:nvSpPr>
          <p:spPr>
            <a:xfrm>
              <a:off x="531912" y="3824453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1" name="Oval 100"/>
            <p:cNvSpPr/>
            <p:nvPr/>
          </p:nvSpPr>
          <p:spPr>
            <a:xfrm>
              <a:off x="531912" y="4573620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Oval 101"/>
            <p:cNvSpPr/>
            <p:nvPr/>
          </p:nvSpPr>
          <p:spPr>
            <a:xfrm>
              <a:off x="531912" y="5316803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/>
            <p:cNvSpPr/>
            <p:nvPr/>
          </p:nvSpPr>
          <p:spPr>
            <a:xfrm>
              <a:off x="531912" y="6017933"/>
              <a:ext cx="118534" cy="176840"/>
            </a:xfrm>
            <a:prstGeom prst="ellipse">
              <a:avLst/>
            </a:prstGeom>
            <a:solidFill>
              <a:srgbClr val="008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531912" y="1387569"/>
            <a:ext cx="4150154" cy="1584579"/>
            <a:chOff x="531912" y="1387569"/>
            <a:chExt cx="4150154" cy="1584579"/>
          </a:xfrm>
        </p:grpSpPr>
        <p:sp>
          <p:nvSpPr>
            <p:cNvPr id="20" name="TextBox 19"/>
            <p:cNvSpPr txBox="1"/>
            <p:nvPr/>
          </p:nvSpPr>
          <p:spPr>
            <a:xfrm>
              <a:off x="531912" y="2385666"/>
              <a:ext cx="106264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latin typeface="Optima"/>
                  <a:cs typeface="Optima"/>
                </a:rPr>
                <a:t>Genotype</a:t>
              </a:r>
            </a:p>
          </p:txBody>
        </p:sp>
        <p:sp>
          <p:nvSpPr>
            <p:cNvPr id="5" name="Rectangle 4"/>
            <p:cNvSpPr/>
            <p:nvPr/>
          </p:nvSpPr>
          <p:spPr>
            <a:xfrm>
              <a:off x="1794933" y="1894930"/>
              <a:ext cx="2887133" cy="10772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3200" dirty="0">
                  <a:solidFill>
                    <a:schemeClr val="bg1">
                      <a:lumMod val="65000"/>
                    </a:schemeClr>
                  </a:solidFill>
                  <a:latin typeface="Courier"/>
                  <a:ea typeface="ＭＳ Ｐゴシック" charset="-128"/>
                  <a:cs typeface="Courier"/>
                </a:rPr>
                <a:t>…1…1… …1…1…</a:t>
              </a:r>
            </a:p>
            <a:p>
              <a:pPr>
                <a:defRPr/>
              </a:pPr>
              <a:r>
                <a:rPr lang="en-US" sz="3200" dirty="0">
                  <a:solidFill>
                    <a:schemeClr val="bg1">
                      <a:lumMod val="65000"/>
                    </a:schemeClr>
                  </a:solidFill>
                  <a:latin typeface="Courier"/>
                  <a:ea typeface="ＭＳ Ｐゴシック" charset="-128"/>
                  <a:cs typeface="Courier"/>
                </a:rPr>
                <a:t>…0…0…</a:t>
              </a:r>
              <a:r>
                <a:rPr lang="en-US" sz="3200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 </a:t>
              </a:r>
              <a:r>
                <a:rPr lang="en-US" sz="3200" dirty="0">
                  <a:solidFill>
                    <a:schemeClr val="bg1">
                      <a:lumMod val="65000"/>
                    </a:schemeClr>
                  </a:solidFill>
                  <a:latin typeface="Courier"/>
                  <a:ea typeface="ＭＳ Ｐゴシック" charset="-128"/>
                  <a:cs typeface="Courier"/>
                </a:rPr>
                <a:t>…0…0…</a:t>
              </a:r>
              <a:endParaRPr lang="en-US" sz="3200" dirty="0">
                <a:solidFill>
                  <a:schemeClr val="bg1">
                    <a:lumMod val="65000"/>
                  </a:schemeClr>
                </a:solidFill>
                <a:ea typeface="ＭＳ Ｐゴシック" charset="-128"/>
                <a:cs typeface="ＭＳ Ｐゴシック" charset="-128"/>
              </a:endParaRPr>
            </a:p>
          </p:txBody>
        </p:sp>
        <p:cxnSp>
          <p:nvCxnSpPr>
            <p:cNvPr id="9" name="Straight Connector 8"/>
            <p:cNvCxnSpPr/>
            <p:nvPr/>
          </p:nvCxnSpPr>
          <p:spPr>
            <a:xfrm>
              <a:off x="2243670" y="1387569"/>
              <a:ext cx="0" cy="6096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2726271" y="1387569"/>
              <a:ext cx="0" cy="60960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3699936" y="1387569"/>
              <a:ext cx="0" cy="609600"/>
            </a:xfrm>
            <a:prstGeom prst="line">
              <a:avLst/>
            </a:prstGeom>
            <a:ln>
              <a:solidFill>
                <a:srgbClr val="7F7F7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4182537" y="1387569"/>
              <a:ext cx="0" cy="609600"/>
            </a:xfrm>
            <a:prstGeom prst="line">
              <a:avLst/>
            </a:prstGeom>
            <a:ln>
              <a:solidFill>
                <a:srgbClr val="7F7F7F"/>
              </a:solidFill>
              <a:prstDash val="sys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1" name="Group 80"/>
          <p:cNvGrpSpPr/>
          <p:nvPr/>
        </p:nvGrpSpPr>
        <p:grpSpPr>
          <a:xfrm>
            <a:off x="6833931" y="3589580"/>
            <a:ext cx="1133644" cy="3186973"/>
            <a:chOff x="5580401" y="3503379"/>
            <a:chExt cx="1133644" cy="3186973"/>
          </a:xfrm>
        </p:grpSpPr>
        <p:sp>
          <p:nvSpPr>
            <p:cNvPr id="98" name="TextBox 97"/>
            <p:cNvSpPr txBox="1"/>
            <p:nvPr/>
          </p:nvSpPr>
          <p:spPr>
            <a:xfrm>
              <a:off x="5580401" y="6351798"/>
              <a:ext cx="113364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en-US"/>
              </a:defPPr>
              <a:lvl1pPr>
                <a:defRPr sz="1600">
                  <a:latin typeface="Optima"/>
                  <a:cs typeface="Optima"/>
                </a:defRPr>
              </a:lvl1pPr>
            </a:lstStyle>
            <a:p>
              <a:r>
                <a:rPr lang="en-US" dirty="0">
                  <a:solidFill>
                    <a:srgbClr val="000000"/>
                  </a:solidFill>
                </a:rPr>
                <a:t>Phenotype</a:t>
              </a: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5945300" y="3743687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35</a:t>
              </a: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5945300" y="4472819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24</a:t>
              </a:r>
            </a:p>
          </p:txBody>
        </p:sp>
        <p:sp>
          <p:nvSpPr>
            <p:cNvPr id="113" name="Rectangle 112"/>
            <p:cNvSpPr/>
            <p:nvPr/>
          </p:nvSpPr>
          <p:spPr>
            <a:xfrm>
              <a:off x="5945300" y="4108253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ea typeface="ＭＳ Ｐゴシック" charset="-128"/>
                  <a:cs typeface="ＭＳ Ｐゴシック" charset="-128"/>
                </a:rPr>
                <a:t>3</a:t>
              </a:r>
            </a:p>
          </p:txBody>
        </p:sp>
        <p:sp>
          <p:nvSpPr>
            <p:cNvPr id="114" name="Rectangle 113"/>
            <p:cNvSpPr/>
            <p:nvPr/>
          </p:nvSpPr>
          <p:spPr>
            <a:xfrm>
              <a:off x="5945300" y="4837385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12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5945300" y="5566517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18</a:t>
              </a:r>
            </a:p>
          </p:txBody>
        </p:sp>
        <p:sp>
          <p:nvSpPr>
            <p:cNvPr id="116" name="Rectangle 115"/>
            <p:cNvSpPr/>
            <p:nvPr/>
          </p:nvSpPr>
          <p:spPr>
            <a:xfrm>
              <a:off x="5945300" y="5201951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45</a:t>
              </a:r>
              <a:endParaRPr lang="en-US" dirty="0">
                <a:solidFill>
                  <a:srgbClr val="0077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17" name="Rectangle 116"/>
            <p:cNvSpPr/>
            <p:nvPr/>
          </p:nvSpPr>
          <p:spPr>
            <a:xfrm>
              <a:off x="5945300" y="5931084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7700"/>
                  </a:solidFill>
                  <a:latin typeface="Courier"/>
                  <a:ea typeface="ＭＳ Ｐゴシック" charset="-128"/>
                  <a:cs typeface="Courier"/>
                </a:rPr>
                <a:t>20</a:t>
              </a: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5970699" y="3503379"/>
              <a:ext cx="4920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rgbClr val="007700"/>
                  </a:solidFill>
                  <a:latin typeface="Optima"/>
                  <a:cs typeface="Optima"/>
                </a:rPr>
                <a:t>X’</a:t>
              </a:r>
            </a:p>
          </p:txBody>
        </p:sp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608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9288"/>
          </a:xfrm>
        </p:spPr>
        <p:txBody>
          <a:bodyPr>
            <a:normAutofit/>
          </a:bodyPr>
          <a:lstStyle/>
          <a:p>
            <a:r>
              <a:rPr lang="en-US" sz="3200" dirty="0"/>
              <a:t>Approach 1: t-test or ANOVA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9778" y="1227345"/>
            <a:ext cx="7291011" cy="2267178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Based on the genotype data, individuals are divided into groups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Perform t-test or ANOVA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Repeat for all markers</a:t>
            </a:r>
          </a:p>
          <a:p>
            <a:pPr marL="0" indent="0">
              <a:buNone/>
            </a:pPr>
            <a:r>
              <a:rPr lang="en-US" sz="2400" dirty="0"/>
              <a:t>(use t-test if only two groups exist)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71494" y="3586304"/>
            <a:ext cx="5912452" cy="27700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400" b="1" i="1" dirty="0"/>
              <a:t>Pros</a:t>
            </a:r>
            <a:r>
              <a:rPr lang="en-US" sz="2400" b="1" dirty="0"/>
              <a:t>:</a:t>
            </a:r>
          </a:p>
          <a:p>
            <a:r>
              <a:rPr lang="en-US" sz="2400" dirty="0"/>
              <a:t>Simple</a:t>
            </a:r>
          </a:p>
          <a:p>
            <a:r>
              <a:rPr lang="en-US" sz="2400" dirty="0"/>
              <a:t>No maps required</a:t>
            </a:r>
          </a:p>
          <a:p>
            <a:pPr marL="0" indent="0">
              <a:buFont typeface="Arial"/>
              <a:buNone/>
            </a:pPr>
            <a:r>
              <a:rPr lang="en-US" sz="2400" b="1" i="1" dirty="0"/>
              <a:t>Cons</a:t>
            </a:r>
            <a:r>
              <a:rPr lang="en-US" sz="2400" b="1" dirty="0"/>
              <a:t>:</a:t>
            </a:r>
          </a:p>
          <a:p>
            <a:r>
              <a:rPr lang="en-US" sz="2400" dirty="0"/>
              <a:t>Individuals with missing data are excluded</a:t>
            </a:r>
          </a:p>
          <a:p>
            <a:r>
              <a:rPr lang="en-US" sz="2400" dirty="0"/>
              <a:t>Suffers in low density markers</a:t>
            </a:r>
          </a:p>
          <a:p>
            <a:pPr marL="0" indent="0">
              <a:buFont typeface="Arial"/>
              <a:buNone/>
            </a:pPr>
            <a:endParaRPr lang="en-US" sz="2400" dirty="0"/>
          </a:p>
        </p:txBody>
      </p:sp>
      <p:grpSp>
        <p:nvGrpSpPr>
          <p:cNvPr id="5" name="Group 4"/>
          <p:cNvGrpSpPr/>
          <p:nvPr/>
        </p:nvGrpSpPr>
        <p:grpSpPr>
          <a:xfrm>
            <a:off x="6141071" y="1796410"/>
            <a:ext cx="1133644" cy="3011173"/>
            <a:chOff x="5580401" y="3444307"/>
            <a:chExt cx="1133644" cy="3011173"/>
          </a:xfrm>
        </p:grpSpPr>
        <p:sp>
          <p:nvSpPr>
            <p:cNvPr id="7" name="Rectangle 6"/>
            <p:cNvSpPr/>
            <p:nvPr/>
          </p:nvSpPr>
          <p:spPr>
            <a:xfrm>
              <a:off x="5945300" y="3743687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945300" y="4472819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5945300" y="4108253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  <a:endParaRPr lang="en-US" dirty="0">
                <a:solidFill>
                  <a:srgbClr val="0080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945300" y="4837385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945300" y="5721581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945300" y="5357015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  <a:endParaRPr lang="en-US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5945300" y="6086148"/>
              <a:ext cx="35388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0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580401" y="3444307"/>
              <a:ext cx="113364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Optima"/>
                  <a:cs typeface="Optima"/>
                </a:rPr>
                <a:t>genotype</a:t>
              </a:r>
              <a:endParaRPr lang="en-US" sz="1800" dirty="0">
                <a:latin typeface="Optima"/>
                <a:cs typeface="Optima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274715" y="1796410"/>
            <a:ext cx="1351248" cy="3025941"/>
            <a:chOff x="5510095" y="3444307"/>
            <a:chExt cx="1351248" cy="3025941"/>
          </a:xfrm>
        </p:grpSpPr>
        <p:sp>
          <p:nvSpPr>
            <p:cNvPr id="17" name="Rectangle 16"/>
            <p:cNvSpPr/>
            <p:nvPr/>
          </p:nvSpPr>
          <p:spPr>
            <a:xfrm>
              <a:off x="5945300" y="3743687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35</a:t>
              </a: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5945300" y="4472819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20</a:t>
              </a: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5945300" y="4108253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ea typeface="ＭＳ Ｐゴシック" charset="-128"/>
                  <a:cs typeface="ＭＳ Ｐゴシック" charset="-128"/>
                </a:rPr>
                <a:t>24</a:t>
              </a: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5945300" y="4837385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008000"/>
                  </a:solidFill>
                  <a:latin typeface="Courier"/>
                  <a:ea typeface="ＭＳ Ｐゴシック" charset="-128"/>
                  <a:cs typeface="Courier"/>
                </a:rPr>
                <a:t>45</a:t>
              </a: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5945300" y="5736349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18</a:t>
              </a: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945300" y="5371783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3</a:t>
              </a:r>
              <a:endParaRPr lang="en-US" dirty="0">
                <a:solidFill>
                  <a:srgbClr val="FF0000"/>
                </a:solidFill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5945300" y="6100916"/>
              <a:ext cx="573570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dirty="0">
                  <a:solidFill>
                    <a:srgbClr val="FF0000"/>
                  </a:solidFill>
                  <a:latin typeface="Courier"/>
                  <a:ea typeface="ＭＳ Ｐゴシック" charset="-128"/>
                  <a:cs typeface="Courier"/>
                </a:rPr>
                <a:t>12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5510095" y="3444307"/>
              <a:ext cx="13512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Optima"/>
                  <a:cs typeface="Optima"/>
                </a:rPr>
                <a:t>phenotype</a:t>
              </a:r>
              <a:endParaRPr lang="en-US" sz="1800" dirty="0">
                <a:solidFill>
                  <a:srgbClr val="000000"/>
                </a:solidFill>
                <a:latin typeface="Optima"/>
                <a:cs typeface="Optima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5B2AE2-DAEA-F74D-A404-B70F1640812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4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64440</TotalTime>
  <Words>2108</Words>
  <Application>Microsoft Macintosh PowerPoint</Application>
  <PresentationFormat>On-screen Show (4:3)</PresentationFormat>
  <Paragraphs>448</Paragraphs>
  <Slides>40</Slides>
  <Notes>17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Söhne</vt:lpstr>
      <vt:lpstr>Arial</vt:lpstr>
      <vt:lpstr>Calibri</vt:lpstr>
      <vt:lpstr>Courier</vt:lpstr>
      <vt:lpstr>Helvetica</vt:lpstr>
      <vt:lpstr>Optima</vt:lpstr>
      <vt:lpstr>Office Theme</vt:lpstr>
      <vt:lpstr>Equation</vt:lpstr>
      <vt:lpstr>QTL mapping and GWAS  Bioinformatics Applications (PLPTH813)</vt:lpstr>
      <vt:lpstr>Outline</vt:lpstr>
      <vt:lpstr>What is the goal to perform QTL or GWAS?</vt:lpstr>
      <vt:lpstr>QTL mapping</vt:lpstr>
      <vt:lpstr>Sequencing technology is an excellent tool to genotype many loci in parallel</vt:lpstr>
      <vt:lpstr>Phenotyping</vt:lpstr>
      <vt:lpstr>Mapping populations</vt:lpstr>
      <vt:lpstr>Mapping a causal genetic controlling component (X)</vt:lpstr>
      <vt:lpstr>Approach 1: t-test or ANOVA</vt:lpstr>
      <vt:lpstr>Approach 2: Interval mapping (IM)</vt:lpstr>
      <vt:lpstr>PowerPoint Presentation</vt:lpstr>
      <vt:lpstr>Interval mapping – estimate genotypes</vt:lpstr>
      <vt:lpstr>Genetic linkage map</vt:lpstr>
      <vt:lpstr>Mapping function</vt:lpstr>
      <vt:lpstr>Interval mapping – estimate genotypes</vt:lpstr>
      <vt:lpstr>Estimate likelihood of a QTL model</vt:lpstr>
      <vt:lpstr>LOD (logarithm of the odds)</vt:lpstr>
      <vt:lpstr>PowerPoint Presentation</vt:lpstr>
      <vt:lpstr>Permutation tests to infer a LOD threshold</vt:lpstr>
      <vt:lpstr>Question</vt:lpstr>
      <vt:lpstr>Genome-wide association study (GWAS)</vt:lpstr>
      <vt:lpstr>GWAS inputs</vt:lpstr>
      <vt:lpstr>Mapping populations</vt:lpstr>
      <vt:lpstr>Marker and causal variants</vt:lpstr>
      <vt:lpstr>Linkage disequilibrium (LD)</vt:lpstr>
      <vt:lpstr>Linkage disequilibrium (LD)</vt:lpstr>
      <vt:lpstr>Genotyping data and filtering</vt:lpstr>
      <vt:lpstr>Statistical test for each SNP</vt:lpstr>
      <vt:lpstr>Spurious associations</vt:lpstr>
      <vt:lpstr>Population structure (Q)</vt:lpstr>
      <vt:lpstr>Q + K model explains more phenotypic variants</vt:lpstr>
      <vt:lpstr>quantile-quantile (Q-Q) p-value plot</vt:lpstr>
      <vt:lpstr>Mixed linear model (Q+K MLM)</vt:lpstr>
      <vt:lpstr>GWAS w/o accounting for population structure</vt:lpstr>
      <vt:lpstr>Manhattan plot</vt:lpstr>
      <vt:lpstr>GWAS p-value threshold</vt:lpstr>
      <vt:lpstr>K-mer markers are reference- and alignment-free, and can represent a wide range of genomic variants</vt:lpstr>
      <vt:lpstr>k-mers tag a large transposon insertion</vt:lpstr>
      <vt:lpstr>PowerPoint Presentation</vt:lpstr>
      <vt:lpstr>Comparison between QTL and GWAS</vt:lpstr>
    </vt:vector>
  </TitlesOfParts>
  <Company>ksu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 Lei</dc:creator>
  <cp:lastModifiedBy>Sanzhen Liu</cp:lastModifiedBy>
  <cp:revision>339</cp:revision>
  <dcterms:created xsi:type="dcterms:W3CDTF">2015-03-09T02:12:47Z</dcterms:created>
  <dcterms:modified xsi:type="dcterms:W3CDTF">2023-03-07T16:29:35Z</dcterms:modified>
</cp:coreProperties>
</file>

<file path=docProps/thumbnail.jpeg>
</file>